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9548" r:id="rId5"/>
    <p:sldId id="9527" r:id="rId6"/>
    <p:sldId id="9525" r:id="rId7"/>
    <p:sldId id="9607" r:id="rId8"/>
    <p:sldId id="9549" r:id="rId9"/>
    <p:sldId id="9579" r:id="rId10"/>
    <p:sldId id="9603" r:id="rId11"/>
    <p:sldId id="9604" r:id="rId12"/>
    <p:sldId id="9521" r:id="rId13"/>
    <p:sldId id="9555" r:id="rId14"/>
    <p:sldId id="9550" r:id="rId15"/>
    <p:sldId id="9551" r:id="rId16"/>
    <p:sldId id="9578" r:id="rId17"/>
    <p:sldId id="9585" r:id="rId18"/>
    <p:sldId id="9556" r:id="rId19"/>
    <p:sldId id="9587" r:id="rId20"/>
    <p:sldId id="9557" r:id="rId21"/>
    <p:sldId id="9574" r:id="rId22"/>
    <p:sldId id="9600" r:id="rId23"/>
    <p:sldId id="9560" r:id="rId24"/>
    <p:sldId id="9577" r:id="rId25"/>
    <p:sldId id="9553" r:id="rId26"/>
    <p:sldId id="9563" r:id="rId27"/>
    <p:sldId id="9606" r:id="rId28"/>
    <p:sldId id="9605" r:id="rId29"/>
    <p:sldId id="9582" r:id="rId30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z Newbon" initials="LN" lastIdx="58" clrIdx="0">
    <p:extLst>
      <p:ext uri="{19B8F6BF-5375-455C-9EA6-DF929625EA0E}">
        <p15:presenceInfo xmlns:p15="http://schemas.microsoft.com/office/powerpoint/2012/main" userId="S::lnewbon1@oxfam.org.uk::0697a497-cdb1-41aa-9d06-670c459b1fac" providerId="AD"/>
      </p:ext>
    </p:extLst>
  </p:cmAuthor>
  <p:cmAuthor id="2" name="Jacquie Ayre" initials="JA" lastIdx="3" clrIdx="1">
    <p:extLst>
      <p:ext uri="{19B8F6BF-5375-455C-9EA6-DF929625EA0E}">
        <p15:presenceInfo xmlns:p15="http://schemas.microsoft.com/office/powerpoint/2012/main" userId="Jacquie Ay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9DDE"/>
    <a:srgbClr val="8DAB25"/>
    <a:srgbClr val="FF8435"/>
    <a:srgbClr val="44841A"/>
    <a:srgbClr val="DE0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9980CC-2A21-405E-98AE-2DCDE8FA61D8}" v="1" dt="2025-11-13T14:48:23.1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commentAuthors" Target="commentAuthors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a Bullivant" userId="S::andrea@liverpoolworldcentre.org::bb4217fe-1434-405c-b487-ed605e842757" providerId="AD" clId="Web-{31EF971D-CBE4-A80C-8D17-618F0405F003}"/>
    <pc:docChg chg="modSld">
      <pc:chgData name="Andrea Bullivant" userId="S::andrea@liverpoolworldcentre.org::bb4217fe-1434-405c-b487-ed605e842757" providerId="AD" clId="Web-{31EF971D-CBE4-A80C-8D17-618F0405F003}" dt="2025-10-29T10:16:48.774" v="7" actId="20577"/>
      <pc:docMkLst>
        <pc:docMk/>
      </pc:docMkLst>
      <pc:sldChg chg="modSp">
        <pc:chgData name="Andrea Bullivant" userId="S::andrea@liverpoolworldcentre.org::bb4217fe-1434-405c-b487-ed605e842757" providerId="AD" clId="Web-{31EF971D-CBE4-A80C-8D17-618F0405F003}" dt="2025-10-29T10:16:48.774" v="7" actId="20577"/>
        <pc:sldMkLst>
          <pc:docMk/>
          <pc:sldMk cId="2312210987" sldId="9556"/>
        </pc:sldMkLst>
        <pc:spChg chg="mod">
          <ac:chgData name="Andrea Bullivant" userId="S::andrea@liverpoolworldcentre.org::bb4217fe-1434-405c-b487-ed605e842757" providerId="AD" clId="Web-{31EF971D-CBE4-A80C-8D17-618F0405F003}" dt="2025-10-29T10:16:48.774" v="7" actId="20577"/>
          <ac:spMkLst>
            <pc:docMk/>
            <pc:sldMk cId="2312210987" sldId="9556"/>
            <ac:spMk id="4" creationId="{91AAFE12-88A7-8E79-D5FD-DA76116CD5A3}"/>
          </ac:spMkLst>
        </pc:spChg>
        <pc:spChg chg="mod">
          <ac:chgData name="Andrea Bullivant" userId="S::andrea@liverpoolworldcentre.org::bb4217fe-1434-405c-b487-ed605e842757" providerId="AD" clId="Web-{31EF971D-CBE4-A80C-8D17-618F0405F003}" dt="2025-10-29T10:16:42.524" v="6" actId="20577"/>
          <ac:spMkLst>
            <pc:docMk/>
            <pc:sldMk cId="2312210987" sldId="9556"/>
            <ac:spMk id="5" creationId="{9EAD08E5-41D5-4016-977B-589E22482286}"/>
          </ac:spMkLst>
        </pc:spChg>
      </pc:sldChg>
      <pc:sldChg chg="modSp">
        <pc:chgData name="Andrea Bullivant" userId="S::andrea@liverpoolworldcentre.org::bb4217fe-1434-405c-b487-ed605e842757" providerId="AD" clId="Web-{31EF971D-CBE4-A80C-8D17-618F0405F003}" dt="2025-10-29T10:13:28.725" v="2" actId="20577"/>
        <pc:sldMkLst>
          <pc:docMk/>
          <pc:sldMk cId="4131958099" sldId="9603"/>
        </pc:sldMkLst>
        <pc:spChg chg="mod">
          <ac:chgData name="Andrea Bullivant" userId="S::andrea@liverpoolworldcentre.org::bb4217fe-1434-405c-b487-ed605e842757" providerId="AD" clId="Web-{31EF971D-CBE4-A80C-8D17-618F0405F003}" dt="2025-10-29T10:13:28.725" v="2" actId="20577"/>
          <ac:spMkLst>
            <pc:docMk/>
            <pc:sldMk cId="4131958099" sldId="9603"/>
            <ac:spMk id="6" creationId="{0FD300BB-54DF-4D6C-91CC-0B39A0F1C9A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7619EE-425F-4889-8A43-EBB559A4934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022E07-45C7-4AE4-825B-17D4148A6E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DD750-520A-452E-B531-A08D09D062E4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DDFD50-A324-4FF6-9F8B-92618150B1D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CF3991-C2B2-4789-B559-9452546C60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C960E4-2DB9-473E-B20E-D26343E883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9191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53901-2D15-4159-A5BF-19533610504D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777E2F-6018-45D4-9EB5-1511E2841C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904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m.wikipedia.org/wiki/File:Kids_Want_Climate_Justice_(34168280266).jpg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m.wikimedia.org/wiki/File:Corner_of_Henry_Road_and_Botley_Road,_2007_floods_-_geograph.org.uk_-_5856368.jpg" TargetMode="External"/><Relationship Id="rId7" Type="http://schemas.openxmlformats.org/officeDocument/2006/relationships/hyperlink" Target="https://commons.wikimedia.org/wiki/File:Women_and_children_try_to_shelter_from_the_sun_at_a_health_clinic_in_Kapua,_Turkana_County,_northwest_Kenya,_29_January_2017.jpg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commons.wikimedia.org/wiki/File:Extinction_Rebellion_blockade_of_the_Oberbaumbr%C3%BCcke_35.jpg" TargetMode="External"/><Relationship Id="rId5" Type="http://schemas.openxmlformats.org/officeDocument/2006/relationships/hyperlink" Target="https://commons.wikimedia.org/wiki/File:Lick_Fire_on_the_Umatilla_National_Forest_burning_at_night.jpg" TargetMode="External"/><Relationship Id="rId4" Type="http://schemas.openxmlformats.org/officeDocument/2006/relationships/hyperlink" Target="https://www.theguardian.com/environment/2021/aug/10/code-red-for-humanity-what-the-papers-say-about-the-ipcc-report-on-the-climate-crisis#:~:text=The%20Guardian's%20headline%20is%20%E2%80%9CGlobal,to%20less%20extreme%20weather%20patterns" TargetMode="Externa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m.wikipedia.org/wiki/File:Kids_Want_Climate_Justice_(34168280266).jpg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A_Divided_Earth.webp#file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https://www.oxfam.org.uk/oxfam-in-action/oxfam-blog/young-people-taking-climate-action/</a:t>
            </a:r>
          </a:p>
          <a:p>
            <a:r>
              <a:rPr lang="en-GB"/>
              <a:t>https://commons.wikimedia.org/wiki/File:Climate_Justice_(48889604463).jpg</a:t>
            </a:r>
          </a:p>
          <a:p>
            <a:r>
              <a:rPr lang="en-GB" sz="1800" u="sng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File:Kids Want Climate Justice (34168280266).jpg – Wikipedia</a:t>
            </a:r>
            <a:endParaRPr lang="en-GB" sz="1800" u="sng">
              <a:solidFill>
                <a:srgbClr val="467886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406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69646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032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1">
              <a:solidFill>
                <a:schemeClr val="tx1">
                  <a:lumMod val="75000"/>
                  <a:lumOff val="25000"/>
                </a:schemeClr>
              </a:solidFill>
              <a:latin typeface="Tsar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38997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62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solidFill>
                  <a:srgbClr val="707070"/>
                </a:solidFill>
                <a:latin typeface="GuardianTextSans"/>
                <a:ea typeface="Calibri"/>
                <a:cs typeface="Calibri"/>
              </a:rPr>
              <a:t> Images from top left clockwise:</a:t>
            </a:r>
          </a:p>
          <a:p>
            <a:r>
              <a:rPr lang="en-GB" u="sng">
                <a:solidFill>
                  <a:srgbClr val="707070"/>
                </a:solidFill>
                <a:hlinkClick r:id="rId3"/>
              </a:rPr>
              <a:t>https://commons.m.wikimedia.org/wiki/File:Corner_of_Henry_Road_and_Botley_Road,_2007_floods_-_geograph.org.uk_-_5856368.jpg</a:t>
            </a:r>
            <a:endParaRPr lang="en-GB"/>
          </a:p>
          <a:p>
            <a:r>
              <a:rPr lang="en-GB">
                <a:solidFill>
                  <a:srgbClr val="707070"/>
                </a:solidFill>
                <a:hlinkClick r:id="rId4"/>
              </a:rPr>
              <a:t>https://www.theguardian.com/environment/2021/aug/10/code-red-for-humanity-what-the-papers-say-about-the-ipcc-report-on-the-climate-crisis#:~:text=The%20Guardian's%20headline%20is%20%E2%80%9CGlobal,to%20less%20extreme%20weather%20patterns</a:t>
            </a:r>
            <a:r>
              <a:rPr lang="en-GB">
                <a:solidFill>
                  <a:srgbClr val="707070"/>
                </a:solidFill>
              </a:rPr>
              <a:t>.</a:t>
            </a:r>
            <a:endParaRPr lang="en-GB">
              <a:ea typeface="Calibri" panose="020F0502020204030204"/>
              <a:cs typeface="Calibri" panose="020F0502020204030204"/>
            </a:endParaRPr>
          </a:p>
          <a:p>
            <a:r>
              <a:rPr lang="en-GB">
                <a:solidFill>
                  <a:srgbClr val="000000"/>
                </a:solidFill>
                <a:hlinkClick r:id="rId5"/>
              </a:rPr>
              <a:t>https://commons.wikimedia.org/wiki/File:Lick_Fire_on_the_Umatilla_National_Forest_burning_at_night.jpg</a:t>
            </a:r>
            <a:endParaRPr lang="en-GB">
              <a:ea typeface="Calibri" panose="020F0502020204030204"/>
              <a:cs typeface="Calibri" panose="020F0502020204030204"/>
              <a:hlinkClick r:id="rId5"/>
            </a:endParaRPr>
          </a:p>
          <a:p>
            <a:r>
              <a:rPr lang="en-GB">
                <a:solidFill>
                  <a:srgbClr val="000000"/>
                </a:solidFill>
                <a:hlinkClick r:id="rId6"/>
              </a:rPr>
              <a:t>https://commons.wikimedia.org/wiki/File:Extinction_Rebellion_blockade_of_the_Oberbaumbr%C3%BCcke_35.jpg</a:t>
            </a:r>
            <a:endParaRPr lang="en-GB"/>
          </a:p>
          <a:p>
            <a:r>
              <a:rPr lang="en-GB" sz="1800" u="sng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https://commons.wikimedia.org/wiki/File:Women_and_children_try_to_shelter_from_the_sun_at_a_health_clinic_in_Kapua,_Turkana_County,_northwest_Kenya,_29_January_2017.jpg</a:t>
            </a:r>
          </a:p>
          <a:p>
            <a:endParaRPr lang="en-GB" sz="1800" u="sng">
              <a:solidFill>
                <a:srgbClr val="467886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GB" sz="1800" u="sng">
              <a:solidFill>
                <a:srgbClr val="467886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GB" sz="1800" u="sng">
              <a:solidFill>
                <a:srgbClr val="467886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GB" sz="1800" u="sng">
              <a:solidFill>
                <a:srgbClr val="467886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21187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68485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800" b="1">
              <a:ea typeface="Calibri" panose="020F0502020204030204"/>
              <a:cs typeface="Calibri"/>
            </a:endParaRPr>
          </a:p>
          <a:p>
            <a:endParaRPr lang="en-GB">
              <a:ea typeface="Calibri" panose="020F0502020204030204"/>
              <a:cs typeface="Calibri"/>
            </a:endParaRPr>
          </a:p>
          <a:p>
            <a:endParaRPr lang="en-GB" sz="1800" b="1">
              <a:ea typeface="Calibri" panose="020F0502020204030204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8414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https://www.climatejust.org.uk/what-climate-justice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u="sng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File:Kids Want Climate Justice (34168280266).jpg – Wikipedia</a:t>
            </a:r>
            <a:endParaRPr lang="en-GB" sz="1800" u="sng">
              <a:solidFill>
                <a:srgbClr val="467886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62811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GB" b="1"/>
              <a:t>Context:</a:t>
            </a:r>
            <a:r>
              <a:rPr lang="en-GB"/>
              <a:t> Shirley </a:t>
            </a:r>
            <a:r>
              <a:rPr lang="en-GB" err="1"/>
              <a:t>Ahuia</a:t>
            </a:r>
            <a:r>
              <a:rPr lang="en-GB"/>
              <a:t>, 11, from the Solomon Islands takes her canoe to travel to school because the footpaths by the coast are now under water due to sea level rise as a result of the climate crisis.</a:t>
            </a:r>
            <a:br>
              <a:rPr lang="en-GB">
                <a:cs typeface="+mn-lt"/>
              </a:rPr>
            </a:br>
            <a:r>
              <a:rPr lang="en-GB"/>
              <a:t>Shirley says she enjoys the ocean where she and her friends go to play and find food. The people from her community in East </a:t>
            </a:r>
            <a:r>
              <a:rPr lang="en-GB" err="1"/>
              <a:t>Are’are</a:t>
            </a:r>
            <a:r>
              <a:rPr lang="en-GB"/>
              <a:t> are trying to adapt to the climate impacts and radical changes to their environment.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solidFill>
                  <a:schemeClr val="bg1"/>
                </a:solidFill>
                <a:latin typeface="VAG Rounded"/>
              </a:rPr>
              <a:t>Photo Credit: Ivan </a:t>
            </a:r>
            <a:r>
              <a:rPr lang="en-US" sz="1200" b="1" err="1">
                <a:solidFill>
                  <a:schemeClr val="bg1"/>
                </a:solidFill>
                <a:latin typeface="VAG Rounded"/>
              </a:rPr>
              <a:t>Utahenua</a:t>
            </a:r>
            <a:r>
              <a:rPr lang="en-US" sz="1200" b="1">
                <a:solidFill>
                  <a:schemeClr val="bg1"/>
                </a:solidFill>
                <a:latin typeface="VAG Rounded"/>
              </a:rPr>
              <a:t>/Oxfam</a:t>
            </a:r>
            <a:endParaRPr lang="en-US" sz="1200" b="1">
              <a:solidFill>
                <a:schemeClr val="bg1"/>
              </a:solidFill>
              <a:latin typeface="VAG Rounded"/>
              <a:ea typeface="Calibri"/>
              <a:cs typeface="Calibri"/>
            </a:endParaRPr>
          </a:p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9015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69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80335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</a:pPr>
            <a:endParaRPr lang="en-GB" sz="1200" b="1">
              <a:solidFill>
                <a:srgbClr val="7030A0"/>
              </a:solidFill>
              <a:latin typeface="Oxfam TSTAR PRO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56630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300"/>
              </a:spcAft>
            </a:pPr>
            <a:endParaRPr lang="en-GB">
              <a:latin typeface="Oxfam TSTAR PRO"/>
              <a:ea typeface="Cambri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16418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solidFill>
                <a:srgbClr val="404040"/>
              </a:solidFill>
              <a:latin typeface="Tsar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4481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37D3A-CE5D-884B-8941-6BFB88938F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3DDBA9-DBC8-752F-0940-7251D717A0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FFB691-65AD-63B7-DC5D-48BA57D4A5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GB">
              <a:solidFill>
                <a:srgbClr val="FFFFFF"/>
              </a:solidFill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B597A7-7761-D130-E8DF-4182A0C7E5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58278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95127A-DAFF-8688-636E-B17A367D4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F63D4C-FA88-5C39-8DBB-9BA70E3479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09527B-0F91-952C-CC14-4182022251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>
                <a:solidFill>
                  <a:srgbClr val="FFFFFF"/>
                </a:solidFill>
              </a:rPr>
              <a:t> This could be done as a chatter fall in the chat if working online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36E194-C8C3-14BD-3515-5064B58CC4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0202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GB">
              <a:cs typeface="Calibri" panose="020F0502020204030204"/>
            </a:endParaRPr>
          </a:p>
          <a:p>
            <a:pPr>
              <a:defRPr/>
            </a:pPr>
            <a:r>
              <a:rPr lang="en-GB" sz="1800" u="sng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https://commons.wikimedia.org/wiki/File:A_Divided_Earth.webp#file</a:t>
            </a:r>
            <a:r>
              <a:rPr lang="en-GB" sz="1800" u="sng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– NO ATTRIBUTION ON SLIDE MEANS IMAGE IS PUBLIC DOMAIN!</a:t>
            </a:r>
          </a:p>
          <a:p>
            <a:pPr>
              <a:defRPr/>
            </a:pPr>
            <a:endParaRPr lang="en-GB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24124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F653ED-86AE-79AD-CD36-F1BD75A3E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BD5B11-E4CD-8A58-2F14-5FC1CBEBFD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B4A4C8-9943-3AE1-3374-8AA9230C7B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ea typeface="Calibri"/>
              <a:cs typeface="Calibri"/>
            </a:endParaRPr>
          </a:p>
          <a:p>
            <a:pPr>
              <a:lnSpc>
                <a:spcPct val="114999"/>
              </a:lnSpc>
              <a:spcAft>
                <a:spcPts val="1000"/>
              </a:spcAft>
            </a:pPr>
            <a:endParaRPr lang="en-GB"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AFD2EC-BB92-D274-D01E-93325B6A63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6158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2790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>
              <a:ea typeface="Calibri"/>
              <a:cs typeface="Calibri"/>
            </a:endParaRPr>
          </a:p>
          <a:p>
            <a:pPr>
              <a:defRPr/>
            </a:pPr>
            <a:endParaRPr lang="en-GB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45034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0495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4617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ea typeface="Calibri"/>
              <a:cs typeface="Calibri"/>
            </a:endParaRPr>
          </a:p>
          <a:p>
            <a:endParaRPr lang="en-GB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777E2F-6018-45D4-9EB5-1511E2841C5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7896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3512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576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_Beige">
    <p:bg>
      <p:bgPr>
        <a:solidFill>
          <a:srgbClr val="EBEA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309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-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5446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1388763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Content+Right Green_Large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394247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_Green">
    <p:bg>
      <p:bgPr>
        <a:solidFill>
          <a:srgbClr val="4484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5061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Round Pics 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6965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Content+Righ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3200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7AC0CCBD-A869-8677-72AA-46D936E43254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5265" y="5872790"/>
            <a:ext cx="637102" cy="708419"/>
          </a:xfrm>
          <a:prstGeom prst="rect">
            <a:avLst/>
          </a:prstGeom>
        </p:spPr>
      </p:pic>
      <p:pic>
        <p:nvPicPr>
          <p:cNvPr id="8" name="Picture 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DD940E0-6115-5737-3CCE-B9D99C5C854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07" y="5848166"/>
            <a:ext cx="2180493" cy="714597"/>
          </a:xfrm>
          <a:prstGeom prst="rect">
            <a:avLst/>
          </a:prstGeom>
        </p:spPr>
      </p:pic>
      <p:pic>
        <p:nvPicPr>
          <p:cNvPr id="9" name="Picture 8" descr="A blue flag with white stars&#10;&#10;Description automatically generated">
            <a:extLst>
              <a:ext uri="{FF2B5EF4-FFF2-40B4-BE49-F238E27FC236}">
                <a16:creationId xmlns:a16="http://schemas.microsoft.com/office/drawing/2014/main" id="{A9574FB6-3C36-DF19-A602-B4B853311DD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2189" y="5872790"/>
            <a:ext cx="1105348" cy="73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461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creativecommons.org/licenses/by-sa/2.0/deed.en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reativecommons.org/publicdomain/zero/1.0/deed.en" TargetMode="External"/><Relationship Id="rId5" Type="http://schemas.openxmlformats.org/officeDocument/2006/relationships/image" Target="../media/image15.jpeg"/><Relationship Id="rId10" Type="http://schemas.openxmlformats.org/officeDocument/2006/relationships/hyperlink" Target="https://creativecommons.org/licenses/by-sa/2.0/deed.en" TargetMode="External"/><Relationship Id="rId4" Type="http://schemas.openxmlformats.org/officeDocument/2006/relationships/hyperlink" Target="https://creativecommons.org/licenses/by/2.0/deed.en" TargetMode="External"/><Relationship Id="rId9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gov.uk/government/publications/sustainability-and-climate-change-strategy/sustainability-and-climate-change-a-strategy-for-the-education-and-childrens-services-systems" TargetMode="Externa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creativecommons.org/publicdomain/zero/1.0/deed.en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news/av/science-environment-58959670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youtube.com/watch?v=3qAHp1fPEDk" TargetMode="Externa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unnymedetrust.org/publications/confronting-injustice-racism-and-the-environmental-emergency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verpoolworldcentre.org/" TargetMode="External"/><Relationship Id="rId2" Type="http://schemas.openxmlformats.org/officeDocument/2006/relationships/hyperlink" Target="https://www.oxfam.org.uk/education/classroom-resources/human-impact-climate-change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oxfamilibrary.openrepository.com/bitstream/handle/10546/620473/gd-teaching-controversial-issues-290418-en.pdf?sequence=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publicinterest.org.uk/values-58-ideas-live/" TargetMode="External"/><Relationship Id="rId4" Type="http://schemas.openxmlformats.org/officeDocument/2006/relationships/hyperlink" Target="http://Fhttps:/commoncausefoundation.org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02BFB7C-58BD-4BBE-AACE-0ED948BF3CC0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16740" y="339482"/>
            <a:ext cx="9100080" cy="2520950"/>
          </a:xfrm>
          <a:prstGeom prst="rect">
            <a:avLst/>
          </a:prstGeom>
          <a:ln w="50800">
            <a:noFill/>
          </a:ln>
        </p:spPr>
        <p:txBody>
          <a:bodyPr lIns="91440" tIns="45720" rIns="91440" bIns="45720" anchor="t">
            <a:normAutofit fontScale="90000"/>
          </a:bodyPr>
          <a:lstStyle/>
          <a:p>
            <a:pPr indent="-228600">
              <a:lnSpc>
                <a:spcPct val="120000"/>
              </a:lnSpc>
              <a:spcAft>
                <a:spcPts val="600"/>
              </a:spcAft>
            </a:pPr>
            <a:r>
              <a:rPr lang="en-US" sz="6000" b="1" dirty="0">
                <a:solidFill>
                  <a:schemeClr val="bg1"/>
                </a:solidFill>
                <a:latin typeface="VAG Rounded"/>
              </a:rPr>
              <a:t>Teach Climate Justice</a:t>
            </a:r>
            <a:br>
              <a:rPr lang="en-US" sz="6000" b="1" dirty="0">
                <a:latin typeface="VAG Rounded" panose="02000403040000020004" pitchFamily="2" charset="0"/>
              </a:rPr>
            </a:br>
            <a:r>
              <a:rPr lang="en-US" sz="3100" b="1" i="0" dirty="0">
                <a:solidFill>
                  <a:schemeClr val="bg1"/>
                </a:solidFill>
                <a:latin typeface="VAG Rounded"/>
              </a:rPr>
              <a:t>Preparing trainee teachers</a:t>
            </a:r>
            <a:r>
              <a:rPr lang="en-US" sz="3100" b="1" dirty="0">
                <a:solidFill>
                  <a:schemeClr val="bg1"/>
                </a:solidFill>
                <a:latin typeface="VAG Rounded"/>
              </a:rPr>
              <a:t> to incorporate the</a:t>
            </a:r>
            <a:r>
              <a:rPr lang="en-US" sz="3100" b="1" i="0" dirty="0">
                <a:solidFill>
                  <a:schemeClr val="bg1"/>
                </a:solidFill>
                <a:latin typeface="VAG Rounded"/>
              </a:rPr>
              <a:t> human impact of climate</a:t>
            </a:r>
            <a:r>
              <a:rPr lang="en-US" sz="3100" b="1" dirty="0">
                <a:solidFill>
                  <a:schemeClr val="bg1"/>
                </a:solidFill>
                <a:latin typeface="VAG Rounded"/>
              </a:rPr>
              <a:t> change into their classroom practice</a:t>
            </a:r>
            <a:br>
              <a:rPr lang="en-US" sz="3100" b="1" dirty="0">
                <a:latin typeface="VAG Rounded" panose="02000403040000020004" pitchFamily="2" charset="0"/>
              </a:rPr>
            </a:br>
            <a:endParaRPr lang="en-GB" sz="3100">
              <a:solidFill>
                <a:schemeClr val="bg1"/>
              </a:solidFill>
              <a:latin typeface="VAG Rounded" panose="02000403040000020004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54488C-4C45-B58B-C6A1-1A618491CA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7802" y="2860432"/>
            <a:ext cx="4078814" cy="22922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CC2E46A-F6E3-402E-627E-22283EAB488A}"/>
              </a:ext>
            </a:extLst>
          </p:cNvPr>
          <p:cNvSpPr txBox="1"/>
          <p:nvPr/>
        </p:nvSpPr>
        <p:spPr>
          <a:xfrm>
            <a:off x="9570128" y="6620657"/>
            <a:ext cx="24589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900" i="1">
                <a:solidFill>
                  <a:schemeClr val="bg1"/>
                </a:solidFill>
                <a:latin typeface="VAG Rounded" panose="02000403040000020004" pitchFamily="2" charset="0"/>
              </a:rPr>
              <a:t>This project is funded by the European Union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D6E305C-D19F-BF86-3C6C-C7F682BC09C1}"/>
              </a:ext>
            </a:extLst>
          </p:cNvPr>
          <p:cNvGrpSpPr/>
          <p:nvPr/>
        </p:nvGrpSpPr>
        <p:grpSpPr>
          <a:xfrm>
            <a:off x="1450211" y="2862541"/>
            <a:ext cx="2475543" cy="2818961"/>
            <a:chOff x="1450211" y="2862541"/>
            <a:chExt cx="2475543" cy="281896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202BB39-099C-4010-B237-D2D4789B53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7283" r="12656"/>
            <a:stretch/>
          </p:blipFill>
          <p:spPr>
            <a:xfrm>
              <a:off x="1516739" y="2862541"/>
              <a:ext cx="2409015" cy="2292295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9C0A383-9ADC-6406-3EF0-22F403AE574D}"/>
                </a:ext>
              </a:extLst>
            </p:cNvPr>
            <p:cNvSpPr txBox="1"/>
            <p:nvPr/>
          </p:nvSpPr>
          <p:spPr>
            <a:xfrm>
              <a:off x="1450211" y="5142893"/>
              <a:ext cx="2409014" cy="53860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1100" dirty="0">
                  <a:solidFill>
                    <a:schemeClr val="bg1"/>
                  </a:solidFill>
                  <a:latin typeface="VAG Rounded"/>
                  <a:ea typeface="Roboto Condensed"/>
                  <a:cs typeface="Roboto Condensed"/>
                </a:rPr>
                <a:t>Lorie Shaull / CC BY-SA 2.0</a:t>
              </a:r>
              <a:br>
                <a:rPr lang="en-GB" dirty="0">
                  <a:latin typeface="VAG Rounded"/>
                </a:rPr>
              </a:br>
              <a:endParaRPr lang="en-GB">
                <a:solidFill>
                  <a:schemeClr val="bg1"/>
                </a:solidFill>
                <a:latin typeface="VAG Rounded"/>
                <a:ea typeface="Calibri"/>
                <a:cs typeface="Calibri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825254-8F34-6E52-4289-2DB1975C65CB}"/>
              </a:ext>
            </a:extLst>
          </p:cNvPr>
          <p:cNvGrpSpPr/>
          <p:nvPr/>
        </p:nvGrpSpPr>
        <p:grpSpPr>
          <a:xfrm>
            <a:off x="8446107" y="2870078"/>
            <a:ext cx="2979834" cy="2734447"/>
            <a:chOff x="8484689" y="2860432"/>
            <a:chExt cx="2979834" cy="2734447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7926AAD0-3581-46DA-A7B5-77FE3FA392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31406"/>
            <a:stretch/>
          </p:blipFill>
          <p:spPr>
            <a:xfrm>
              <a:off x="8484689" y="2860432"/>
              <a:ext cx="2228155" cy="2292294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A88D951-DCB2-C7E5-588D-D773976219C9}"/>
                </a:ext>
              </a:extLst>
            </p:cNvPr>
            <p:cNvSpPr txBox="1"/>
            <p:nvPr/>
          </p:nvSpPr>
          <p:spPr>
            <a:xfrm>
              <a:off x="9055509" y="5056270"/>
              <a:ext cx="2409014" cy="53860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1100" dirty="0">
                  <a:solidFill>
                    <a:schemeClr val="bg1"/>
                  </a:solidFill>
                  <a:latin typeface="VAG Rounded"/>
                </a:rPr>
                <a:t>Ilias Bartolini / </a:t>
              </a:r>
              <a:r>
                <a:rPr lang="en-GB" sz="1100" i="0" dirty="0">
                  <a:solidFill>
                    <a:schemeClr val="bg1"/>
                  </a:solidFill>
                  <a:effectLst/>
                  <a:latin typeface="VAG Rounded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CC BY-SA 2.0</a:t>
              </a:r>
              <a:br>
                <a:rPr lang="en-GB" b="1" i="0" dirty="0">
                  <a:effectLst/>
                  <a:latin typeface="Roboto Condensed" panose="02000000000000000000" pitchFamily="2" charset="0"/>
                </a:rPr>
              </a:br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0287427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B1AA9FA-FB01-4BE2-BF24-982CA3F04C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4800" y="241163"/>
            <a:ext cx="8346832" cy="127445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br>
              <a:rPr lang="en-GB" sz="3200">
                <a:latin typeface="VAG Rounded" panose="02000403040000020004" pitchFamily="2" charset="0"/>
              </a:rPr>
            </a:br>
            <a:r>
              <a:rPr lang="en-GB" sz="3200" b="1">
                <a:latin typeface="VAG Rounded" panose="02000403040000020004" pitchFamily="2" charset="0"/>
              </a:rPr>
              <a:t>Teach Climate Justice </a:t>
            </a:r>
            <a:br>
              <a:rPr lang="en-GB" sz="3200" b="1">
                <a:latin typeface="VAG Rounded" panose="02000403040000020004" pitchFamily="2" charset="0"/>
              </a:rPr>
            </a:br>
            <a:r>
              <a:rPr lang="en-GB" sz="3200">
                <a:latin typeface="VAG Rounded" panose="02000403040000020004" pitchFamily="2" charset="0"/>
              </a:rPr>
              <a:t>Course Learning Outcomes</a:t>
            </a:r>
            <a:br>
              <a:rPr lang="en-GB" sz="3200">
                <a:latin typeface="VAG Rounded" panose="02000403040000020004" pitchFamily="2" charset="0"/>
              </a:rPr>
            </a:br>
            <a:endParaRPr lang="en-GB" b="1">
              <a:latin typeface="VAG Rounded" panose="02000403040000020004" pitchFamily="2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5A851AC-B196-40A8-8F30-8521D2886458}"/>
              </a:ext>
            </a:extLst>
          </p:cNvPr>
          <p:cNvSpPr txBox="1">
            <a:spLocks/>
          </p:cNvSpPr>
          <p:nvPr/>
        </p:nvSpPr>
        <p:spPr>
          <a:xfrm>
            <a:off x="403122" y="1373272"/>
            <a:ext cx="11136923" cy="4417928"/>
          </a:xfrm>
          <a:prstGeom prst="rect">
            <a:avLst/>
          </a:prstGeom>
          <a:ln w="50800">
            <a:noFill/>
          </a:ln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Oxfam TSTAR PRO" panose="02000806030000020004" pitchFamily="2" charset="0"/>
                <a:ea typeface="Oxfam TSTAR PRO" panose="02000806030000020004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70000"/>
              </a:lnSpc>
              <a:spcAft>
                <a:spcPts val="600"/>
              </a:spcAft>
              <a:buClr>
                <a:schemeClr val="accent1"/>
              </a:buClr>
              <a:buSzPct val="110000"/>
            </a:pPr>
            <a:r>
              <a:rPr lang="en-US" b="1">
                <a:solidFill>
                  <a:schemeClr val="bg1"/>
                </a:solidFill>
                <a:latin typeface="VAG Rounded" panose="02000403040000020004" pitchFamily="2" charset="0"/>
              </a:rPr>
              <a:t>By the end of the training the students will have:</a:t>
            </a:r>
            <a:endParaRPr lang="en-US">
              <a:solidFill>
                <a:schemeClr val="bg1"/>
              </a:solidFill>
              <a:latin typeface="VAG Rounded" panose="02000403040000020004" pitchFamily="2" charset="0"/>
            </a:endParaRPr>
          </a:p>
          <a:p>
            <a:pPr marL="457200" indent="-457200" fontAlgn="base">
              <a:lnSpc>
                <a:spcPct val="170000"/>
              </a:lnSpc>
              <a:spcAft>
                <a:spcPts val="600"/>
              </a:spcAft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1"/>
                </a:solidFill>
                <a:latin typeface="VAG Rounded" panose="02000403040000020004" pitchFamily="2" charset="0"/>
              </a:rPr>
              <a:t>Increased knowledge  and understanding of education about and for climate justice </a:t>
            </a:r>
          </a:p>
          <a:p>
            <a:pPr marL="457200" indent="-457200" fontAlgn="base">
              <a:lnSpc>
                <a:spcPct val="170000"/>
              </a:lnSpc>
              <a:spcAft>
                <a:spcPts val="600"/>
              </a:spcAft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bg1"/>
                </a:solidFill>
                <a:latin typeface="VAG Rounded" panose="02000403040000020004" pitchFamily="2" charset="0"/>
              </a:rPr>
              <a:t>Increased awareness of and confidence to explore intersectionality and its relevance to the climate emergency</a:t>
            </a:r>
          </a:p>
          <a:p>
            <a:pPr marL="457200" indent="-457200" fontAlgn="base">
              <a:lnSpc>
                <a:spcPct val="170000"/>
              </a:lnSpc>
              <a:spcAft>
                <a:spcPts val="600"/>
              </a:spcAft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1"/>
                </a:solidFill>
                <a:latin typeface="VAG Rounded" panose="02000403040000020004" pitchFamily="2" charset="0"/>
              </a:rPr>
              <a:t>Increased skills to promote critical thinking, debate and discussion on complex and controversial issues</a:t>
            </a:r>
          </a:p>
          <a:p>
            <a:pPr marL="457200" indent="-457200" fontAlgn="base">
              <a:lnSpc>
                <a:spcPct val="170000"/>
              </a:lnSpc>
              <a:spcAft>
                <a:spcPts val="600"/>
              </a:spcAft>
              <a:buClr>
                <a:schemeClr val="accent1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1"/>
                </a:solidFill>
                <a:latin typeface="VAG Rounded" panose="02000403040000020004" pitchFamily="2" charset="0"/>
              </a:rPr>
              <a:t>Increased confidence  and motivation to plan lessons and include opportunities for young people to feel empowered to act and be heard in support of climate justice </a:t>
            </a:r>
          </a:p>
          <a:p>
            <a:endParaRPr lang="en-GB" sz="1200">
              <a:solidFill>
                <a:schemeClr val="bg1"/>
              </a:solidFill>
              <a:latin typeface="VAG Rounded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53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4AF1E15-F417-4AC8-B547-F66064E4F185}"/>
              </a:ext>
            </a:extLst>
          </p:cNvPr>
          <p:cNvSpPr txBox="1">
            <a:spLocks/>
          </p:cNvSpPr>
          <p:nvPr/>
        </p:nvSpPr>
        <p:spPr>
          <a:xfrm>
            <a:off x="244548" y="164798"/>
            <a:ext cx="11674549" cy="165197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>
                <a:latin typeface="VAG Rounded" panose="02000403040000020004" pitchFamily="2" charset="0"/>
              </a:rPr>
              <a:t>What did trainee teachers say last year after completing this course?... </a:t>
            </a:r>
            <a:endParaRPr lang="en-GB" sz="3600" b="1">
              <a:latin typeface="VAG Rounded" panose="02000403040000020004" pitchFamily="2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CB95C3C-BBDC-6AB1-FECB-CCD2479A2BED}"/>
              </a:ext>
            </a:extLst>
          </p:cNvPr>
          <p:cNvSpPr/>
          <p:nvPr/>
        </p:nvSpPr>
        <p:spPr>
          <a:xfrm>
            <a:off x="3298679" y="1562520"/>
            <a:ext cx="5992283" cy="246220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i="1">
                <a:latin typeface="VAG Rounded"/>
                <a:ea typeface="Calibri"/>
                <a:cs typeface="Times New Roman"/>
              </a:rPr>
              <a:t>I </a:t>
            </a:r>
            <a:r>
              <a:rPr lang="en-GB" i="1">
                <a:effectLst/>
                <a:latin typeface="VAG Rounded"/>
                <a:ea typeface="Calibri"/>
                <a:cs typeface="Times New Roman"/>
              </a:rPr>
              <a:t>have gained a greater awareness about climate issues and in particular the injustices imposed by climate change. I have also been able to develop a pack of appropriate teaching resources that I will be able to use on my course and throughout my career.</a:t>
            </a:r>
            <a:endParaRPr lang="en-GB">
              <a:effectLst/>
              <a:latin typeface="VAG Rounded"/>
              <a:ea typeface="Calibri"/>
              <a:cs typeface="Times New Roman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D5109A-37A4-AE64-4CD5-3F077B6806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11772">
            <a:off x="8404214" y="3594646"/>
            <a:ext cx="3473296" cy="25330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4DAE541-15D1-F54E-E0B9-81EE8D0623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64740">
            <a:off x="352798" y="2340328"/>
            <a:ext cx="3422506" cy="369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20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EA2788-E5A8-9243-88EE-16B365BDFBFB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18882" y="2465003"/>
            <a:ext cx="10954236" cy="2059805"/>
          </a:xfrm>
          <a:prstGeom prst="rect">
            <a:avLst/>
          </a:prstGeom>
          <a:ln w="47625">
            <a:noFill/>
          </a:ln>
        </p:spPr>
        <p:txBody>
          <a:bodyPr lIns="91440" tIns="45720" rIns="91440" bIns="45720" anchor="t">
            <a:normAutofit fontScale="70000" lnSpcReduction="20000"/>
          </a:bodyPr>
          <a:lstStyle/>
          <a:p>
            <a:pPr marL="742950" indent="-742950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buSzPct val="110000"/>
              <a:buAutoNum type="arabicPeriod"/>
            </a:pPr>
            <a:r>
              <a:rPr lang="en-US" sz="3600">
                <a:solidFill>
                  <a:schemeClr val="bg1"/>
                </a:solidFill>
                <a:latin typeface="VAG Rounded"/>
              </a:rPr>
              <a:t>What is the relationship between the climate emergency and justice?</a:t>
            </a:r>
            <a:endParaRPr lang="en-US">
              <a:solidFill>
                <a:schemeClr val="bg1"/>
              </a:solidFill>
              <a:latin typeface="VAG Rounded"/>
            </a:endParaRPr>
          </a:p>
          <a:p>
            <a:pPr marL="742950" indent="-742950">
              <a:lnSpc>
                <a:spcPct val="110000"/>
              </a:lnSpc>
              <a:spcAft>
                <a:spcPts val="600"/>
              </a:spcAft>
              <a:buClr>
                <a:schemeClr val="accent1"/>
              </a:buClr>
              <a:buSzPct val="110000"/>
              <a:buAutoNum type="arabicPeriod"/>
            </a:pPr>
            <a:endParaRPr lang="en-US" sz="3600">
              <a:solidFill>
                <a:schemeClr val="bg1"/>
              </a:solidFill>
              <a:latin typeface="VAG Rounded" panose="02000403040000020004" pitchFamily="2" charset="0"/>
            </a:endParaRPr>
          </a:p>
          <a:p>
            <a:pPr marL="742950" indent="-742950">
              <a:lnSpc>
                <a:spcPct val="120000"/>
              </a:lnSpc>
              <a:spcAft>
                <a:spcPts val="600"/>
              </a:spcAft>
              <a:buClr>
                <a:schemeClr val="bg1"/>
              </a:buClr>
              <a:buSzPct val="110000"/>
              <a:buFont typeface="+mj-lt"/>
              <a:buAutoNum type="arabicPeriod"/>
            </a:pPr>
            <a:r>
              <a:rPr lang="en-US" sz="3600">
                <a:solidFill>
                  <a:schemeClr val="bg1"/>
                </a:solidFill>
                <a:latin typeface="VAG Rounded"/>
              </a:rPr>
              <a:t>How is education for climate justice relevant to teaching? Examining this through the framework of the SDGs</a:t>
            </a:r>
          </a:p>
          <a:p>
            <a:pPr>
              <a:buAutoNum type="arabicPeriod"/>
            </a:pPr>
            <a:endParaRPr lang="en-US">
              <a:solidFill>
                <a:schemeClr val="bg1"/>
              </a:solidFill>
              <a:latin typeface="VAG Rounded" panose="02000403040000020004" pitchFamily="2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45ACFA4-E635-480A-8C1A-1D970E0EE202}"/>
              </a:ext>
            </a:extLst>
          </p:cNvPr>
          <p:cNvSpPr/>
          <p:nvPr/>
        </p:nvSpPr>
        <p:spPr>
          <a:xfrm>
            <a:off x="1473418" y="354665"/>
            <a:ext cx="9245164" cy="138535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>
              <a:latin typeface="VAG Rounded" panose="02000403040000020004" pitchFamily="2" charset="0"/>
            </a:endParaRPr>
          </a:p>
          <a:p>
            <a:pPr algn="ctr"/>
            <a:r>
              <a:rPr lang="en-US" sz="3200" b="1">
                <a:latin typeface="VAG Rounded" panose="02000403040000020004" pitchFamily="2" charset="0"/>
              </a:rPr>
              <a:t>Workshop One:</a:t>
            </a:r>
            <a:br>
              <a:rPr lang="en-US" sz="3200" b="1">
                <a:latin typeface="VAG Rounded" panose="02000403040000020004" pitchFamily="2" charset="0"/>
              </a:rPr>
            </a:br>
            <a:r>
              <a:rPr lang="en-US" sz="3200" b="1">
                <a:latin typeface="VAG Rounded" panose="02000403040000020004" pitchFamily="2" charset="0"/>
              </a:rPr>
              <a:t>Climate Justice and Education</a:t>
            </a:r>
          </a:p>
          <a:p>
            <a:pPr algn="ctr"/>
            <a:endParaRPr lang="en-GB" sz="3200">
              <a:solidFill>
                <a:schemeClr val="tx1"/>
              </a:solidFill>
              <a:latin typeface="VAG Rounded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928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8B1091A-8787-4BA4-848D-B9E9BFDD6486}"/>
              </a:ext>
            </a:extLst>
          </p:cNvPr>
          <p:cNvSpPr/>
          <p:nvPr/>
        </p:nvSpPr>
        <p:spPr>
          <a:xfrm>
            <a:off x="1801655" y="182263"/>
            <a:ext cx="8846509" cy="9144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800" b="1">
                <a:solidFill>
                  <a:schemeClr val="bg1"/>
                </a:solidFill>
                <a:latin typeface="VAG Rounded"/>
              </a:rPr>
              <a:t>Exploring the Climate Emergency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CFB8D4F-397A-43A9-8010-ACFE74B9C19D}"/>
              </a:ext>
            </a:extLst>
          </p:cNvPr>
          <p:cNvSpPr/>
          <p:nvPr/>
        </p:nvSpPr>
        <p:spPr>
          <a:xfrm>
            <a:off x="154299" y="1340997"/>
            <a:ext cx="4320937" cy="1616150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b="1" i="1">
                <a:solidFill>
                  <a:schemeClr val="tx1"/>
                </a:solidFill>
                <a:latin typeface="Aptos"/>
              </a:rPr>
              <a:t>‘’Global climate crisis: inevitable, unprecedented and irreversible’’</a:t>
            </a:r>
          </a:p>
          <a:p>
            <a:pPr algn="ctr"/>
            <a:r>
              <a:rPr lang="en-GB">
                <a:solidFill>
                  <a:schemeClr val="tx1"/>
                </a:solidFill>
                <a:latin typeface="Aptos"/>
              </a:rPr>
              <a:t>The Guardian August 2021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36DDF5A-07D4-4306-B90B-88CC1B1B94C0}"/>
              </a:ext>
            </a:extLst>
          </p:cNvPr>
          <p:cNvSpPr/>
          <p:nvPr/>
        </p:nvSpPr>
        <p:spPr>
          <a:xfrm>
            <a:off x="6321366" y="5059731"/>
            <a:ext cx="5699783" cy="1616151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i="1">
                <a:solidFill>
                  <a:schemeClr val="tx1"/>
                </a:solidFill>
                <a:latin typeface="Aptos" panose="020B0004020202020204" pitchFamily="34" charset="0"/>
              </a:rPr>
              <a:t>We are living in an era of "global boiling", says UN Secretary General Antonio Guterres, with "families running from the flames and workers collapsing in scorching heat“ </a:t>
            </a:r>
          </a:p>
          <a:p>
            <a:pPr algn="ctr"/>
            <a:r>
              <a:rPr lang="en-GB" i="1">
                <a:solidFill>
                  <a:schemeClr val="tx1"/>
                </a:solidFill>
                <a:latin typeface="Aptos" panose="020B0004020202020204" pitchFamily="34" charset="0"/>
              </a:rPr>
              <a:t>BBC July 2023 </a:t>
            </a:r>
            <a:endParaRPr lang="en-GB">
              <a:solidFill>
                <a:schemeClr val="tx1"/>
              </a:solidFill>
              <a:latin typeface="Aptos" panose="020B00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C66D49-ABE8-A0BA-F707-B1CB94339BC7}"/>
              </a:ext>
            </a:extLst>
          </p:cNvPr>
          <p:cNvSpPr/>
          <p:nvPr/>
        </p:nvSpPr>
        <p:spPr>
          <a:xfrm>
            <a:off x="6217997" y="2829914"/>
            <a:ext cx="5338157" cy="1639775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i="1">
                <a:solidFill>
                  <a:schemeClr val="tx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“Scientists Warn That Earth's Vital Signs are Now 'Code Red' Amid Environmental Crisis and Climate”</a:t>
            </a:r>
          </a:p>
          <a:p>
            <a:pPr algn="ctr"/>
            <a:r>
              <a:rPr lang="en-GB">
                <a:solidFill>
                  <a:schemeClr val="tx1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Emergency Nature World News Oct 2022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EAD2C1-D438-722F-875A-C4B3596F7AB4}"/>
              </a:ext>
            </a:extLst>
          </p:cNvPr>
          <p:cNvSpPr/>
          <p:nvPr/>
        </p:nvSpPr>
        <p:spPr>
          <a:xfrm>
            <a:off x="289337" y="5098166"/>
            <a:ext cx="5338157" cy="1539279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b="1" i="1">
                <a:solidFill>
                  <a:srgbClr val="222222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“Human rights being violated as consequence of climate change, says UN official”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i="1">
                <a:solidFill>
                  <a:srgbClr val="222222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The Independent Oct 2022</a:t>
            </a:r>
          </a:p>
        </p:txBody>
      </p:sp>
      <p:pic>
        <p:nvPicPr>
          <p:cNvPr id="2" name="Picture 1" descr="A close up of a sign&#10;&#10;AI-generated content may be incorrect.">
            <a:extLst>
              <a:ext uri="{FF2B5EF4-FFF2-40B4-BE49-F238E27FC236}">
                <a16:creationId xmlns:a16="http://schemas.microsoft.com/office/drawing/2014/main" id="{DF3C79B7-4E86-84E4-A075-E4DC8545BB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773" y="3248398"/>
            <a:ext cx="4939617" cy="12396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30D59AB-1D1A-C28E-870A-6ADE1149C3DA}"/>
              </a:ext>
            </a:extLst>
          </p:cNvPr>
          <p:cNvSpPr txBox="1"/>
          <p:nvPr/>
        </p:nvSpPr>
        <p:spPr>
          <a:xfrm>
            <a:off x="3919671" y="4194539"/>
            <a:ext cx="2743199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>
                <a:ea typeface="Calibri"/>
                <a:cs typeface="Calibri"/>
              </a:rPr>
              <a:t>Al Jazeera March 2025</a:t>
            </a:r>
          </a:p>
        </p:txBody>
      </p:sp>
      <p:pic>
        <p:nvPicPr>
          <p:cNvPr id="4" name="Picture 3" descr="A white background with black text&#10;&#10;AI-generated content may be incorrect.">
            <a:extLst>
              <a:ext uri="{FF2B5EF4-FFF2-40B4-BE49-F238E27FC236}">
                <a16:creationId xmlns:a16="http://schemas.microsoft.com/office/drawing/2014/main" id="{1165E50D-C9E9-57D8-39A2-B8A9315417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7193" y="1433538"/>
            <a:ext cx="6772275" cy="9239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8481C24-7C39-EBA1-FB58-0E04ED54926F}"/>
              </a:ext>
            </a:extLst>
          </p:cNvPr>
          <p:cNvSpPr txBox="1"/>
          <p:nvPr/>
        </p:nvSpPr>
        <p:spPr>
          <a:xfrm>
            <a:off x="6671661" y="1989810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>
                <a:ea typeface="Calibri"/>
                <a:cs typeface="Calibri"/>
              </a:rPr>
              <a:t>Africa News January 2025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630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2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366D8AB-61D9-630E-3F5D-655F429703E7}"/>
              </a:ext>
            </a:extLst>
          </p:cNvPr>
          <p:cNvSpPr/>
          <p:nvPr/>
        </p:nvSpPr>
        <p:spPr>
          <a:xfrm>
            <a:off x="1524300" y="-93"/>
            <a:ext cx="8846509" cy="9144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800" b="1">
                <a:solidFill>
                  <a:schemeClr val="bg1"/>
                </a:solidFill>
                <a:latin typeface="VAG Rounded"/>
              </a:rPr>
              <a:t>Exploring the Climate Emergency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36C45F5-E660-65C4-63A7-3782069F3E80}"/>
              </a:ext>
            </a:extLst>
          </p:cNvPr>
          <p:cNvGrpSpPr/>
          <p:nvPr/>
        </p:nvGrpSpPr>
        <p:grpSpPr>
          <a:xfrm>
            <a:off x="145318" y="3338592"/>
            <a:ext cx="3333929" cy="2417910"/>
            <a:chOff x="145318" y="3338592"/>
            <a:chExt cx="3333929" cy="2417910"/>
          </a:xfrm>
        </p:grpSpPr>
        <p:pic>
          <p:nvPicPr>
            <p:cNvPr id="14" name="Picture 13" descr="A group of people sitting under a tree&#10;&#10;AI-generated content may be incorrect.">
              <a:extLst>
                <a:ext uri="{FF2B5EF4-FFF2-40B4-BE49-F238E27FC236}">
                  <a16:creationId xmlns:a16="http://schemas.microsoft.com/office/drawing/2014/main" id="{7850DB1C-D375-7E3E-5E6F-BFDDF5CA27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373" y="3338592"/>
              <a:ext cx="3268874" cy="2163098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96763D8-EAEF-4167-2852-71D5401D4117}"/>
                </a:ext>
              </a:extLst>
            </p:cNvPr>
            <p:cNvSpPr txBox="1"/>
            <p:nvPr/>
          </p:nvSpPr>
          <p:spPr>
            <a:xfrm>
              <a:off x="145318" y="5494314"/>
              <a:ext cx="2669085" cy="26218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>
                <a:lnSpc>
                  <a:spcPct val="115000"/>
                </a:lnSpc>
                <a:spcAft>
                  <a:spcPts val="800"/>
                </a:spcAft>
              </a:pPr>
              <a:r>
                <a:rPr lang="en-GB" sz="1000" kern="100">
                  <a:solidFill>
                    <a:schemeClr val="accent3">
                      <a:lumMod val="20000"/>
                      <a:lumOff val="80000"/>
                    </a:schemeClr>
                  </a:solidFill>
                  <a:effectLst/>
                  <a:latin typeface="VAG Rounded"/>
                  <a:ea typeface="Aptos" panose="020B0004020202020204" pitchFamily="34" charset="0"/>
                  <a:cs typeface="Times New Roman"/>
                </a:rPr>
                <a:t>Russell Watkins/DFID</a:t>
              </a:r>
              <a:r>
                <a:rPr lang="en-GB" sz="1000" kern="100">
                  <a:solidFill>
                    <a:schemeClr val="bg1"/>
                  </a:solidFill>
                  <a:effectLst/>
                  <a:latin typeface="VAG Rounded"/>
                  <a:ea typeface="Aptos" panose="020B0004020202020204" pitchFamily="34" charset="0"/>
                  <a:cs typeface="Times New Roman"/>
                </a:rPr>
                <a:t> - </a:t>
              </a:r>
              <a:r>
                <a:rPr lang="en-GB" sz="1000">
                  <a:solidFill>
                    <a:schemeClr val="bg1"/>
                  </a:solidFill>
                  <a:effectLst/>
                  <a:latin typeface="VAG Rounded"/>
                  <a:ea typeface="Aptos" panose="020B0004020202020204" pitchFamily="34" charset="0"/>
                  <a:cs typeface="Times New Roman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CC BY 2.0</a:t>
              </a:r>
              <a:endParaRPr lang="en-GB" sz="1000">
                <a:solidFill>
                  <a:schemeClr val="bg1"/>
                </a:solidFill>
                <a:latin typeface="VAG Rounded"/>
                <a:cs typeface="Times New Roman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1BD4D3C-CAAA-8688-5D01-EC62629A72C0}"/>
              </a:ext>
            </a:extLst>
          </p:cNvPr>
          <p:cNvGrpSpPr/>
          <p:nvPr/>
        </p:nvGrpSpPr>
        <p:grpSpPr>
          <a:xfrm>
            <a:off x="6358962" y="4363946"/>
            <a:ext cx="2760563" cy="2163097"/>
            <a:chOff x="6358962" y="4363946"/>
            <a:chExt cx="2760563" cy="2163097"/>
          </a:xfrm>
        </p:grpSpPr>
        <p:pic>
          <p:nvPicPr>
            <p:cNvPr id="9" name="Picture 8" descr="A close-up of a banner&#10;&#10;AI-generated content may be incorrect.">
              <a:extLst>
                <a:ext uri="{FF2B5EF4-FFF2-40B4-BE49-F238E27FC236}">
                  <a16:creationId xmlns:a16="http://schemas.microsoft.com/office/drawing/2014/main" id="{A443E07B-548E-B57B-1E52-C45AE0B3A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2084" y="4556790"/>
              <a:ext cx="2507441" cy="1903672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2AE2ADF-78B7-4246-EBD7-68339996A1D2}"/>
                </a:ext>
              </a:extLst>
            </p:cNvPr>
            <p:cNvSpPr txBox="1"/>
            <p:nvPr/>
          </p:nvSpPr>
          <p:spPr>
            <a:xfrm rot="16200000">
              <a:off x="5400524" y="5322384"/>
              <a:ext cx="2163097" cy="24622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1000">
                  <a:solidFill>
                    <a:schemeClr val="bg1">
                      <a:lumMod val="95000"/>
                    </a:schemeClr>
                  </a:solidFill>
                  <a:latin typeface="VAG Rounded"/>
                </a:rPr>
                <a:t>Leonhard Lenz / </a:t>
              </a:r>
              <a:r>
                <a:rPr lang="en-GB" sz="1000" i="0">
                  <a:solidFill>
                    <a:schemeClr val="bg1">
                      <a:lumMod val="95000"/>
                    </a:schemeClr>
                  </a:solidFill>
                  <a:effectLst/>
                  <a:latin typeface="VAG Rounded"/>
                  <a:ea typeface="Roboto Condensed"/>
                  <a:cs typeface="Roboto Condensed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CC0 1.0</a:t>
              </a:r>
              <a:endParaRPr lang="en-GB" sz="1000">
                <a:solidFill>
                  <a:schemeClr val="bg1">
                    <a:lumMod val="95000"/>
                  </a:schemeClr>
                </a:solidFill>
                <a:latin typeface="VAG Rounded"/>
                <a:ea typeface="Roboto Condensed"/>
                <a:cs typeface="Roboto Condensed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7D43DA4-250F-6941-E7B7-4F60A82D59F2}"/>
              </a:ext>
            </a:extLst>
          </p:cNvPr>
          <p:cNvGrpSpPr/>
          <p:nvPr/>
        </p:nvGrpSpPr>
        <p:grpSpPr>
          <a:xfrm>
            <a:off x="7866834" y="810133"/>
            <a:ext cx="3989908" cy="3073762"/>
            <a:chOff x="7866834" y="810133"/>
            <a:chExt cx="3989908" cy="3073762"/>
          </a:xfrm>
        </p:grpSpPr>
        <p:pic>
          <p:nvPicPr>
            <p:cNvPr id="19" name="Picture 18" descr="A forest fire at night&#10;&#10;AI-generated content may be incorrect.">
              <a:extLst>
                <a:ext uri="{FF2B5EF4-FFF2-40B4-BE49-F238E27FC236}">
                  <a16:creationId xmlns:a16="http://schemas.microsoft.com/office/drawing/2014/main" id="{C7C2CC44-BBB0-CD51-AE70-49D01B7B3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6834" y="810133"/>
              <a:ext cx="3766372" cy="2824779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781E1DF-07E0-A4F2-998E-C4EE2FED047D}"/>
                </a:ext>
              </a:extLst>
            </p:cNvPr>
            <p:cNvSpPr txBox="1"/>
            <p:nvPr/>
          </p:nvSpPr>
          <p:spPr>
            <a:xfrm rot="5400000">
              <a:off x="10637258" y="2664411"/>
              <a:ext cx="2192747" cy="24622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1000">
                  <a:solidFill>
                    <a:schemeClr val="bg1">
                      <a:lumMod val="95000"/>
                    </a:schemeClr>
                  </a:solidFill>
                  <a:latin typeface="VAG Rounded"/>
                </a:rPr>
                <a:t>US Forest Service / Public Domain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7A677FD-136D-9DA3-4B2E-5E729775447F}"/>
              </a:ext>
            </a:extLst>
          </p:cNvPr>
          <p:cNvGrpSpPr/>
          <p:nvPr/>
        </p:nvGrpSpPr>
        <p:grpSpPr>
          <a:xfrm>
            <a:off x="3923843" y="1165703"/>
            <a:ext cx="3321278" cy="3880406"/>
            <a:chOff x="3923843" y="1165703"/>
            <a:chExt cx="3321278" cy="3880406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FB29C3C-1859-4B76-A088-35C73FCB8AD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-840000">
              <a:off x="3923843" y="1165703"/>
              <a:ext cx="3321278" cy="347326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1DDB952-0B26-0479-F0D5-E0674AC44C3A}"/>
                </a:ext>
              </a:extLst>
            </p:cNvPr>
            <p:cNvSpPr txBox="1"/>
            <p:nvPr/>
          </p:nvSpPr>
          <p:spPr>
            <a:xfrm rot="20737480">
              <a:off x="4361311" y="4792193"/>
              <a:ext cx="138634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>
                  <a:solidFill>
                    <a:schemeClr val="bg1">
                      <a:lumMod val="95000"/>
                    </a:schemeClr>
                  </a:solidFill>
                  <a:latin typeface="VAG Rounded" panose="02000403040000020004" pitchFamily="2" charset="0"/>
                </a:rPr>
                <a:t>Guardian - 10.8.21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D35A6C2-0101-9392-2894-84B60A13832C}"/>
              </a:ext>
            </a:extLst>
          </p:cNvPr>
          <p:cNvGrpSpPr/>
          <p:nvPr/>
        </p:nvGrpSpPr>
        <p:grpSpPr>
          <a:xfrm>
            <a:off x="279197" y="767191"/>
            <a:ext cx="3236947" cy="2381367"/>
            <a:chOff x="279197" y="767191"/>
            <a:chExt cx="3236947" cy="2381367"/>
          </a:xfrm>
        </p:grpSpPr>
        <p:pic>
          <p:nvPicPr>
            <p:cNvPr id="12" name="Picture 11" descr="A person walking through flooded street&#10;&#10;AI-generated content may be incorrect.">
              <a:extLst>
                <a:ext uri="{FF2B5EF4-FFF2-40B4-BE49-F238E27FC236}">
                  <a16:creationId xmlns:a16="http://schemas.microsoft.com/office/drawing/2014/main" id="{86196F2B-084C-1416-8FC6-3D9E537D238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391" y="767191"/>
              <a:ext cx="3190753" cy="2135146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DEEA6AE-7E7D-CA25-E13C-983047CFFD1B}"/>
                </a:ext>
              </a:extLst>
            </p:cNvPr>
            <p:cNvSpPr txBox="1"/>
            <p:nvPr/>
          </p:nvSpPr>
          <p:spPr>
            <a:xfrm>
              <a:off x="279197" y="2902337"/>
              <a:ext cx="2124364" cy="24622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1000">
                  <a:solidFill>
                    <a:schemeClr val="bg1">
                      <a:lumMod val="95000"/>
                    </a:schemeClr>
                  </a:solidFill>
                  <a:latin typeface="VAG Rounded"/>
                </a:rPr>
                <a:t>Stuart Taylor </a:t>
              </a:r>
              <a:r>
                <a:rPr lang="en-GB" sz="1000">
                  <a:solidFill>
                    <a:schemeClr val="bg1"/>
                  </a:solidFill>
                  <a:latin typeface="VAG Rounded"/>
                </a:rPr>
                <a:t>/ </a:t>
              </a:r>
              <a:r>
                <a:rPr lang="en-GB" sz="1000" i="0">
                  <a:solidFill>
                    <a:schemeClr val="bg1"/>
                  </a:solidFill>
                  <a:effectLst/>
                  <a:latin typeface="VAG Rounded"/>
                  <a:ea typeface="Roboto Condensed"/>
                  <a:cs typeface="Roboto Condensed"/>
                  <a:hlinkClick r:id="rId10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CC BY-SA 2.0</a:t>
              </a:r>
              <a:endParaRPr lang="en-GB" sz="1000">
                <a:solidFill>
                  <a:schemeClr val="bg1"/>
                </a:solidFill>
                <a:latin typeface="VAG Rounded"/>
                <a:ea typeface="Roboto Condensed"/>
                <a:cs typeface="Roboto Condensed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4167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EAD08E5-41D5-4016-977B-589E2248228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93846" y="3429000"/>
            <a:ext cx="11542042" cy="2101329"/>
          </a:xfrm>
          <a:prstGeom prst="rect">
            <a:avLst/>
          </a:prstGeom>
          <a:noFill/>
        </p:spPr>
        <p:txBody>
          <a:bodyPr lIns="91440" tIns="45720" rIns="91440" bIns="4572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GB" sz="2600" b="1" u="sng" dirty="0">
                <a:solidFill>
                  <a:schemeClr val="bg1"/>
                </a:solidFill>
                <a:latin typeface="VAG Rounded"/>
              </a:rPr>
              <a:t>Post It Ideas</a:t>
            </a:r>
            <a:br>
              <a:rPr lang="en-GB" sz="2600" u="sng" dirty="0">
                <a:latin typeface="VAG Rounded" panose="02000403040000020004" pitchFamily="2" charset="0"/>
              </a:rPr>
            </a:br>
            <a:br>
              <a:rPr lang="en-GB" sz="1400" b="1" dirty="0">
                <a:latin typeface="VAG Rounded" panose="02000403040000020004" pitchFamily="2" charset="0"/>
              </a:rPr>
            </a:br>
            <a:r>
              <a:rPr lang="en-GB" sz="2400" b="1" dirty="0">
                <a:solidFill>
                  <a:schemeClr val="bg1"/>
                </a:solidFill>
                <a:latin typeface="VAG Rounded"/>
              </a:rPr>
              <a:t>-</a:t>
            </a:r>
            <a:r>
              <a:rPr lang="en-GB" sz="1400" b="1" dirty="0">
                <a:latin typeface="VAG Rounded"/>
              </a:rPr>
              <a:t> </a:t>
            </a:r>
            <a:r>
              <a:rPr lang="en-GB" sz="2600" dirty="0">
                <a:solidFill>
                  <a:schemeClr val="bg1"/>
                </a:solidFill>
                <a:latin typeface="VAG Rounded"/>
              </a:rPr>
              <a:t>Why should we consider teaching about climate emergency in our classrooms?</a:t>
            </a:r>
            <a:br>
              <a:rPr lang="en-GB" sz="2600" dirty="0">
                <a:solidFill>
                  <a:schemeClr val="bg1"/>
                </a:solidFill>
                <a:latin typeface="VAG Rounded"/>
              </a:rPr>
            </a:br>
            <a:br>
              <a:rPr lang="en-GB" sz="1400" dirty="0">
                <a:solidFill>
                  <a:schemeClr val="bg1"/>
                </a:solidFill>
                <a:latin typeface="VAG Rounded"/>
              </a:rPr>
            </a:br>
            <a:r>
              <a:rPr lang="en-GB" sz="2400" b="1" dirty="0">
                <a:solidFill>
                  <a:schemeClr val="bg1"/>
                </a:solidFill>
                <a:latin typeface="VAG Rounded"/>
              </a:rPr>
              <a:t>- </a:t>
            </a:r>
            <a:r>
              <a:rPr lang="en-GB" sz="2600" dirty="0">
                <a:solidFill>
                  <a:schemeClr val="bg1"/>
                </a:solidFill>
                <a:latin typeface="VAG Rounded"/>
              </a:rPr>
              <a:t>Write at least 3 reasons on separate post it notes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1AAFE12-88A7-8E79-D5FD-DA76116CD5A3}"/>
              </a:ext>
            </a:extLst>
          </p:cNvPr>
          <p:cNvSpPr txBox="1">
            <a:spLocks/>
          </p:cNvSpPr>
          <p:nvPr/>
        </p:nvSpPr>
        <p:spPr>
          <a:xfrm>
            <a:off x="193846" y="452319"/>
            <a:ext cx="11998154" cy="2477179"/>
          </a:xfrm>
          <a:prstGeom prst="rect">
            <a:avLst/>
          </a:prstGeom>
          <a:noFill/>
        </p:spPr>
        <p:txBody>
          <a:bodyPr lIns="91440" tIns="45720" rIns="91440" bIns="4572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2600" b="1" u="sng" dirty="0">
                <a:solidFill>
                  <a:schemeClr val="bg1"/>
                </a:solidFill>
                <a:latin typeface="VAG Rounded"/>
              </a:rPr>
              <a:t>Paired Discussion</a:t>
            </a:r>
          </a:p>
          <a:p>
            <a:pPr>
              <a:lnSpc>
                <a:spcPct val="100000"/>
              </a:lnSpc>
            </a:pPr>
            <a:br>
              <a:rPr lang="en-GB" sz="1400" b="1" dirty="0">
                <a:latin typeface="VAG Rounded"/>
              </a:rPr>
            </a:br>
            <a:r>
              <a:rPr lang="en-GB" sz="2600" b="1" dirty="0">
                <a:solidFill>
                  <a:schemeClr val="bg1"/>
                </a:solidFill>
                <a:latin typeface="VAG Rounded"/>
              </a:rPr>
              <a:t>- </a:t>
            </a:r>
            <a:r>
              <a:rPr lang="en-GB" sz="2600" dirty="0">
                <a:solidFill>
                  <a:schemeClr val="bg1"/>
                </a:solidFill>
                <a:latin typeface="VAG Rounded"/>
              </a:rPr>
              <a:t>How do headlines like this impact on young people and their attitudes to the future? </a:t>
            </a:r>
            <a:endParaRPr lang="en-GB" sz="2600" u="sng">
              <a:solidFill>
                <a:schemeClr val="bg1"/>
              </a:solidFill>
              <a:latin typeface="VAG Rounded" panose="02000403040000020004" pitchFamily="2" charset="0"/>
            </a:endParaRPr>
          </a:p>
          <a:p>
            <a:pPr>
              <a:lnSpc>
                <a:spcPct val="100000"/>
              </a:lnSpc>
            </a:pPr>
            <a:br>
              <a:rPr lang="en-GB" sz="1400" dirty="0">
                <a:solidFill>
                  <a:schemeClr val="bg1"/>
                </a:solidFill>
                <a:latin typeface="VAG Rounded" panose="02000403040000020004" pitchFamily="2" charset="0"/>
              </a:rPr>
            </a:br>
            <a:r>
              <a:rPr lang="en-GB" sz="2600" dirty="0">
                <a:solidFill>
                  <a:schemeClr val="bg1"/>
                </a:solidFill>
                <a:latin typeface="VAG Rounded"/>
              </a:rPr>
              <a:t>- How do you think they feel about the climate emergency? </a:t>
            </a:r>
            <a:endParaRPr lang="en-GB" sz="2600" u="sng">
              <a:solidFill>
                <a:schemeClr val="bg1"/>
              </a:solidFill>
              <a:latin typeface="VAG Rounded" panose="02000403040000020004" pitchFamily="2" charset="0"/>
            </a:endParaRPr>
          </a:p>
          <a:p>
            <a:pPr>
              <a:lnSpc>
                <a:spcPct val="100000"/>
              </a:lnSpc>
            </a:pPr>
            <a:br>
              <a:rPr lang="en-GB" sz="1400" dirty="0">
                <a:solidFill>
                  <a:schemeClr val="bg1"/>
                </a:solidFill>
                <a:latin typeface="VAG Rounded" panose="02000403040000020004" pitchFamily="2" charset="0"/>
              </a:rPr>
            </a:br>
            <a:r>
              <a:rPr lang="en-GB" sz="2600" dirty="0">
                <a:solidFill>
                  <a:schemeClr val="bg1"/>
                </a:solidFill>
                <a:latin typeface="VAG Rounded"/>
              </a:rPr>
              <a:t>- Do you think its code red for all young people wherever they live in the world? </a:t>
            </a:r>
            <a:br>
              <a:rPr lang="en-GB" sz="2600" dirty="0">
                <a:latin typeface="VAG Rounded" panose="02000403040000020004" pitchFamily="2" charset="0"/>
              </a:rPr>
            </a:br>
            <a:endParaRPr lang="en-GB" sz="2600" u="sng">
              <a:latin typeface="VAG Rounded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21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E1597-4925-89C8-55DA-7A0AA21C86BB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78148" y="261258"/>
            <a:ext cx="8347261" cy="742001"/>
          </a:xfrm>
          <a:prstGeom prst="rect">
            <a:avLst/>
          </a:prstGeom>
          <a:noFill/>
        </p:spPr>
        <p:txBody>
          <a:bodyPr lIns="91440" tIns="45720" rIns="91440" bIns="45720" anchor="t">
            <a:normAutofit/>
          </a:bodyPr>
          <a:lstStyle/>
          <a:p>
            <a:pPr marL="0" indent="0">
              <a:buNone/>
            </a:pPr>
            <a:r>
              <a:rPr lang="en-GB" sz="3600" b="1">
                <a:solidFill>
                  <a:schemeClr val="bg1"/>
                </a:solidFill>
                <a:latin typeface="VAG Rounded" panose="02000403040000020004" pitchFamily="2" charset="0"/>
              </a:rPr>
              <a:t>Climate justice and education policy</a:t>
            </a:r>
            <a:endParaRPr lang="en-US" sz="4000" b="1">
              <a:solidFill>
                <a:schemeClr val="bg1"/>
              </a:solidFill>
              <a:latin typeface="VAG Rounded" panose="02000403040000020004" pitchFamily="2" charset="0"/>
            </a:endParaRPr>
          </a:p>
        </p:txBody>
      </p:sp>
      <p:pic>
        <p:nvPicPr>
          <p:cNvPr id="4" name="Picture 3" descr="A group of images of different types of buildings&#10;&#10;AI-generated content may be incorrect.">
            <a:extLst>
              <a:ext uri="{FF2B5EF4-FFF2-40B4-BE49-F238E27FC236}">
                <a16:creationId xmlns:a16="http://schemas.microsoft.com/office/drawing/2014/main" id="{CD6E706C-7B24-2477-CA96-7F8E98F236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071" y="2596193"/>
            <a:ext cx="5506280" cy="3107326"/>
          </a:xfrm>
          <a:prstGeom prst="rect">
            <a:avLst/>
          </a:prstGeom>
        </p:spPr>
      </p:pic>
      <p:pic>
        <p:nvPicPr>
          <p:cNvPr id="5" name="Picture 4" descr="A white card with blue text&#10;&#10;AI-generated content may be incorrect.">
            <a:extLst>
              <a:ext uri="{FF2B5EF4-FFF2-40B4-BE49-F238E27FC236}">
                <a16:creationId xmlns:a16="http://schemas.microsoft.com/office/drawing/2014/main" id="{B38662E8-27C7-CEED-9FE9-CB3311C04E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071" y="1022894"/>
            <a:ext cx="2214746" cy="1391566"/>
          </a:xfrm>
          <a:prstGeom prst="rect">
            <a:avLst/>
          </a:prstGeom>
        </p:spPr>
      </p:pic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7B678CF2-5C13-9B5D-FEFD-705D055A56DF}"/>
              </a:ext>
            </a:extLst>
          </p:cNvPr>
          <p:cNvSpPr/>
          <p:nvPr/>
        </p:nvSpPr>
        <p:spPr>
          <a:xfrm>
            <a:off x="7930850" y="3416710"/>
            <a:ext cx="3448730" cy="2124711"/>
          </a:xfrm>
          <a:prstGeom prst="wedgeRoundRectCallout">
            <a:avLst>
              <a:gd name="adj1" fmla="val -97523"/>
              <a:gd name="adj2" fmla="val 928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1600">
                <a:solidFill>
                  <a:schemeClr val="tx1"/>
                </a:solidFill>
                <a:latin typeface="VAG Rounded"/>
                <a:ea typeface="GDS Transport"/>
                <a:cs typeface="Arial"/>
              </a:rPr>
              <a:t>While the policies set out here are focussed on the environmental aspect of sustainability, </a:t>
            </a:r>
            <a:r>
              <a:rPr lang="en-GB" sz="1600" b="1">
                <a:solidFill>
                  <a:schemeClr val="tx1"/>
                </a:solidFill>
                <a:latin typeface="VAG Rounded"/>
                <a:ea typeface="GDS Transport"/>
                <a:cs typeface="Arial"/>
              </a:rPr>
              <a:t>this is done with consideration for how those policies will interact with the social and economic aspects of sustainability</a:t>
            </a:r>
            <a:endParaRPr lang="en-GB" sz="1600" b="1">
              <a:solidFill>
                <a:schemeClr val="tx1"/>
              </a:solidFill>
              <a:latin typeface="VAG Rounded"/>
              <a:cs typeface="Arial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BD3E49EE-77BD-D82F-C98C-71B20E7ADCF4}"/>
              </a:ext>
            </a:extLst>
          </p:cNvPr>
          <p:cNvSpPr/>
          <p:nvPr/>
        </p:nvSpPr>
        <p:spPr>
          <a:xfrm>
            <a:off x="7689148" y="461197"/>
            <a:ext cx="3451329" cy="2134996"/>
          </a:xfrm>
          <a:prstGeom prst="wedgeRoundRectCallout">
            <a:avLst>
              <a:gd name="adj1" fmla="val -92338"/>
              <a:gd name="adj2" fmla="val 6019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 i="0" u="none" strike="noStrike" baseline="0">
                <a:solidFill>
                  <a:srgbClr val="0B0C0C"/>
                </a:solidFill>
                <a:latin typeface="VAG Rounded"/>
                <a:ea typeface="Arial"/>
                <a:cs typeface="Arial"/>
              </a:rPr>
              <a:t>The UK requires the education sector to play its role in positively responding to climate change</a:t>
            </a:r>
            <a:r>
              <a:rPr lang="en-US" sz="1600" b="0" i="0" u="none" strike="noStrike" baseline="0">
                <a:solidFill>
                  <a:srgbClr val="0B0C0C"/>
                </a:solidFill>
                <a:latin typeface="VAG Rounded"/>
                <a:ea typeface="Arial"/>
                <a:cs typeface="Arial"/>
              </a:rPr>
              <a:t> and inspiring action on an international stage.</a:t>
            </a:r>
            <a:r>
              <a:rPr lang="en-US" sz="1600" b="0" i="0">
                <a:solidFill>
                  <a:srgbClr val="000000"/>
                </a:solidFill>
                <a:latin typeface="VAG Rounded"/>
                <a:ea typeface="Arial"/>
                <a:cs typeface="Arial"/>
              </a:rPr>
              <a:t>​</a:t>
            </a:r>
            <a:endParaRPr lang="en-GB" sz="1600">
              <a:latin typeface="VAG Rounded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CC44FB-FA1C-E5E0-F342-88121E31704A}"/>
              </a:ext>
            </a:extLst>
          </p:cNvPr>
          <p:cNvSpPr txBox="1"/>
          <p:nvPr/>
        </p:nvSpPr>
        <p:spPr>
          <a:xfrm>
            <a:off x="4724400" y="6070372"/>
            <a:ext cx="27432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2000">
                <a:latin typeface="VAG Rounded"/>
                <a:ea typeface="Calibri"/>
                <a:cs typeface="Calibri"/>
                <a:hlinkClick r:id="rId5"/>
              </a:rPr>
              <a:t>Link to the full strategy</a:t>
            </a:r>
            <a:endParaRPr lang="en-GB" sz="2000">
              <a:latin typeface="VAG Rounded"/>
            </a:endParaRPr>
          </a:p>
        </p:txBody>
      </p:sp>
    </p:spTree>
    <p:extLst>
      <p:ext uri="{BB962C8B-B14F-4D97-AF65-F5344CB8AC3E}">
        <p14:creationId xmlns:p14="http://schemas.microsoft.com/office/powerpoint/2010/main" val="2378065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61E8D-D462-DD47-AAB4-56063AC8F42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19052" y="176838"/>
            <a:ext cx="6867090" cy="941748"/>
          </a:xfrm>
          <a:prstGeom prst="rect">
            <a:avLst/>
          </a:prstGeom>
        </p:spPr>
        <p:txBody>
          <a:bodyPr/>
          <a:lstStyle/>
          <a:p>
            <a:r>
              <a:rPr lang="en-US" sz="4000">
                <a:solidFill>
                  <a:schemeClr val="bg1"/>
                </a:solidFill>
                <a:latin typeface="VAG Rounded" panose="02000403040000020004" pitchFamily="2" charset="0"/>
              </a:rPr>
              <a:t>What is Climate Justice ?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AF8E0D0-58F5-45A7-BD14-B863344DEF6D}"/>
              </a:ext>
            </a:extLst>
          </p:cNvPr>
          <p:cNvSpPr txBox="1">
            <a:spLocks noGrp="1"/>
          </p:cNvSpPr>
          <p:nvPr>
            <p:ph type="body" sz="quarter" idx="4294967295"/>
          </p:nvPr>
        </p:nvSpPr>
        <p:spPr>
          <a:xfrm>
            <a:off x="318291" y="3840915"/>
            <a:ext cx="11555417" cy="1723549"/>
          </a:xfrm>
          <a:prstGeom prst="rect">
            <a:avLst/>
          </a:prstGeom>
          <a:noFill/>
          <a:ln w="38100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sz="3200">
                <a:solidFill>
                  <a:schemeClr val="bg1"/>
                </a:solidFill>
                <a:effectLst/>
                <a:latin typeface="VAG Rounded"/>
                <a:ea typeface="Times New Roman" panose="02020603050405020304" pitchFamily="18" charset="0"/>
                <a:cs typeface="Times New Roman"/>
              </a:rPr>
              <a:t>Climate change </a:t>
            </a:r>
            <a:r>
              <a:rPr lang="en-GB" sz="3200">
                <a:solidFill>
                  <a:schemeClr val="bg1"/>
                </a:solidFill>
                <a:latin typeface="VAG Rounded"/>
                <a:ea typeface="Times New Roman" panose="02020603050405020304" pitchFamily="18" charset="0"/>
                <a:cs typeface="Times New Roman"/>
              </a:rPr>
              <a:t>is </a:t>
            </a:r>
            <a:r>
              <a:rPr lang="en-GB" sz="3200">
                <a:solidFill>
                  <a:schemeClr val="bg1"/>
                </a:solidFill>
                <a:effectLst/>
                <a:latin typeface="VAG Rounded"/>
                <a:ea typeface="Times New Roman" panose="02020603050405020304" pitchFamily="18" charset="0"/>
                <a:cs typeface="Times New Roman"/>
              </a:rPr>
              <a:t>affecting different people and places unevenly, </a:t>
            </a:r>
            <a:endParaRPr lang="en-GB" sz="3200">
              <a:solidFill>
                <a:schemeClr val="bg1"/>
              </a:solidFill>
              <a:latin typeface="VAG Rounded"/>
              <a:ea typeface="Times New Roman" panose="02020603050405020304" pitchFamily="18" charset="0"/>
              <a:cs typeface="Times New Roman"/>
            </a:endParaRP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sz="3200">
                <a:solidFill>
                  <a:schemeClr val="bg1"/>
                </a:solidFill>
                <a:effectLst/>
                <a:latin typeface="VAG Rounded"/>
                <a:ea typeface="Times New Roman" panose="02020603050405020304" pitchFamily="18" charset="0"/>
                <a:cs typeface="Times New Roman"/>
              </a:rPr>
              <a:t>and is leading to inequalities within and across nations,</a:t>
            </a:r>
            <a:endParaRPr lang="en-GB" sz="3200">
              <a:solidFill>
                <a:schemeClr val="bg1"/>
              </a:solidFill>
              <a:latin typeface="VAG Rounded"/>
              <a:ea typeface="Times New Roman" panose="02020603050405020304" pitchFamily="18" charset="0"/>
              <a:cs typeface="Times New Roman"/>
            </a:endParaRP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sz="3200">
                <a:solidFill>
                  <a:schemeClr val="bg1"/>
                </a:solidFill>
                <a:effectLst/>
                <a:latin typeface="VAG Rounded"/>
                <a:ea typeface="Times New Roman" panose="02020603050405020304" pitchFamily="18" charset="0"/>
                <a:cs typeface="Times New Roman"/>
              </a:rPr>
              <a:t>and between current and future generations s</a:t>
            </a:r>
            <a:r>
              <a:rPr lang="en-GB" sz="3200">
                <a:solidFill>
                  <a:schemeClr val="bg1"/>
                </a:solidFill>
                <a:latin typeface="VAG Rounded"/>
                <a:ea typeface="Times New Roman" panose="02020603050405020304" pitchFamily="18" charset="0"/>
                <a:cs typeface="Times New Roman"/>
              </a:rPr>
              <a:t>o</a:t>
            </a:r>
            <a:r>
              <a:rPr lang="en-GB" sz="3200">
                <a:solidFill>
                  <a:schemeClr val="bg1"/>
                </a:solidFill>
                <a:effectLst/>
                <a:latin typeface="VAG Rounded"/>
                <a:ea typeface="Times New Roman" panose="02020603050405020304" pitchFamily="18" charset="0"/>
                <a:cs typeface="Times New Roman"/>
              </a:rPr>
              <a:t> creating injustice.</a:t>
            </a:r>
            <a:endParaRPr lang="en-GB" sz="3200">
              <a:solidFill>
                <a:schemeClr val="bg1"/>
              </a:solidFill>
              <a:effectLst/>
              <a:latin typeface="VAG Rounded"/>
              <a:ea typeface="Calibri" panose="020F0502020204030204" pitchFamily="34" charset="0"/>
              <a:cs typeface="Times New Roman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6D47055-9CCF-9838-37CE-BAED8D760BEB}"/>
              </a:ext>
            </a:extLst>
          </p:cNvPr>
          <p:cNvGrpSpPr/>
          <p:nvPr/>
        </p:nvGrpSpPr>
        <p:grpSpPr>
          <a:xfrm>
            <a:off x="2493016" y="908349"/>
            <a:ext cx="7260897" cy="3280192"/>
            <a:chOff x="2493016" y="908349"/>
            <a:chExt cx="7260897" cy="3280192"/>
          </a:xfrm>
        </p:grpSpPr>
        <p:pic>
          <p:nvPicPr>
            <p:cNvPr id="6" name="Picture 5" descr="A group of people holding signs and placards&#10;&#10;AI-generated content may be incorrect.">
              <a:extLst>
                <a:ext uri="{FF2B5EF4-FFF2-40B4-BE49-F238E27FC236}">
                  <a16:creationId xmlns:a16="http://schemas.microsoft.com/office/drawing/2014/main" id="{4997812B-91FC-4CA4-6D36-4814B97CDE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364" t="24432" r="1364" b="15267"/>
            <a:stretch/>
          </p:blipFill>
          <p:spPr>
            <a:xfrm>
              <a:off x="2493016" y="908349"/>
              <a:ext cx="7009118" cy="2745756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8EA97DE-CF6D-5B01-62DA-D046FCBA9EB7}"/>
                </a:ext>
              </a:extLst>
            </p:cNvPr>
            <p:cNvSpPr txBox="1"/>
            <p:nvPr/>
          </p:nvSpPr>
          <p:spPr>
            <a:xfrm rot="5400000">
              <a:off x="8592178" y="3026807"/>
              <a:ext cx="206185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>
                  <a:solidFill>
                    <a:schemeClr val="bg1">
                      <a:lumMod val="95000"/>
                    </a:schemeClr>
                  </a:solidFill>
                </a:rPr>
                <a:t>Markus </a:t>
              </a:r>
              <a:r>
                <a:rPr lang="en-GB" sz="1100" err="1">
                  <a:solidFill>
                    <a:schemeClr val="bg1">
                      <a:lumMod val="95000"/>
                    </a:schemeClr>
                  </a:solidFill>
                </a:rPr>
                <a:t>Spiske</a:t>
              </a:r>
              <a:r>
                <a:rPr lang="en-GB" sz="1100">
                  <a:solidFill>
                    <a:schemeClr val="bg1">
                      <a:lumMod val="95000"/>
                    </a:schemeClr>
                  </a:solidFill>
                </a:rPr>
                <a:t> / </a:t>
              </a:r>
              <a:r>
                <a:rPr lang="en-GB" sz="1100">
                  <a:solidFill>
                    <a:schemeClr val="bg1">
                      <a:lumMod val="95000"/>
                    </a:schemeClr>
                  </a:solidFill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CC0 1.0</a:t>
              </a:r>
              <a:endParaRPr lang="en-GB" sz="110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846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85C566C-CF2C-267F-C2D7-2270129D3B42}"/>
              </a:ext>
            </a:extLst>
          </p:cNvPr>
          <p:cNvSpPr/>
          <p:nvPr/>
        </p:nvSpPr>
        <p:spPr>
          <a:xfrm>
            <a:off x="1" y="5171768"/>
            <a:ext cx="12192000" cy="1686232"/>
          </a:xfrm>
          <a:prstGeom prst="rect">
            <a:avLst/>
          </a:prstGeom>
          <a:solidFill>
            <a:srgbClr val="439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44BC02-57DE-4851-8083-C067412A4EB2}"/>
              </a:ext>
            </a:extLst>
          </p:cNvPr>
          <p:cNvSpPr txBox="1"/>
          <p:nvPr/>
        </p:nvSpPr>
        <p:spPr>
          <a:xfrm>
            <a:off x="3414858" y="0"/>
            <a:ext cx="53622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>
                <a:solidFill>
                  <a:schemeClr val="bg1"/>
                </a:solidFill>
                <a:latin typeface="VAG Rounded" panose="02000403040000020004" pitchFamily="2" charset="0"/>
              </a:rPr>
              <a:t>What is Climate Justice ?</a:t>
            </a:r>
            <a:endParaRPr lang="en-GB" sz="3200">
              <a:solidFill>
                <a:schemeClr val="bg1"/>
              </a:solidFill>
              <a:latin typeface="VAG Rounded" panose="02000403040000020004" pitchFamily="2" charset="0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F27C916A-63D6-4EC1-862C-00BC5913ABBE}"/>
              </a:ext>
            </a:extLst>
          </p:cNvPr>
          <p:cNvSpPr txBox="1"/>
          <p:nvPr/>
        </p:nvSpPr>
        <p:spPr>
          <a:xfrm>
            <a:off x="4838396" y="292387"/>
            <a:ext cx="25152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b="1">
                <a:solidFill>
                  <a:schemeClr val="bg1"/>
                </a:solidFill>
                <a:latin typeface="VAG Rounded" panose="02000403040000020004" pitchFamily="2" charset="0"/>
                <a:cs typeface="Arial" panose="020B0604020202020204" pitchFamily="34" charset="0"/>
              </a:rPr>
              <a:t>Discussion</a:t>
            </a:r>
          </a:p>
          <a:p>
            <a:pPr algn="ctr"/>
            <a:endParaRPr lang="en-GB" sz="2800" b="1">
              <a:solidFill>
                <a:schemeClr val="bg1"/>
              </a:solidFill>
              <a:latin typeface="VAG Rounded" panose="02000403040000020004" pitchFamily="2" charset="0"/>
              <a:cs typeface="Arial" panose="020B0604020202020204" pitchFamily="34" charset="0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6063E51E-2E70-4444-8FCC-13841A3F758E}"/>
              </a:ext>
            </a:extLst>
          </p:cNvPr>
          <p:cNvSpPr txBox="1"/>
          <p:nvPr/>
        </p:nvSpPr>
        <p:spPr>
          <a:xfrm>
            <a:off x="714842" y="5468832"/>
            <a:ext cx="10762316" cy="1384995"/>
          </a:xfrm>
          <a:prstGeom prst="rect">
            <a:avLst/>
          </a:prstGeom>
          <a:solidFill>
            <a:schemeClr val="accent1">
              <a:alpha val="44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i="0">
                <a:solidFill>
                  <a:schemeClr val="bg1"/>
                </a:solidFill>
                <a:effectLst/>
                <a:latin typeface="VAG Rounded" panose="02000403040000020004" pitchFamily="2" charset="0"/>
              </a:rPr>
              <a:t>What can you see?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i="0">
                <a:solidFill>
                  <a:schemeClr val="bg1"/>
                </a:solidFill>
                <a:effectLst/>
                <a:latin typeface="VAG Rounded" panose="02000403040000020004" pitchFamily="2" charset="0"/>
              </a:rPr>
              <a:t>What can you </a:t>
            </a:r>
            <a:r>
              <a:rPr lang="en-US" sz="2800" b="1">
                <a:solidFill>
                  <a:schemeClr val="bg1"/>
                </a:solidFill>
                <a:latin typeface="VAG Rounded" panose="02000403040000020004" pitchFamily="2" charset="0"/>
              </a:rPr>
              <a:t>infer</a:t>
            </a:r>
            <a:r>
              <a:rPr lang="en-US" sz="2800" b="1" i="0">
                <a:solidFill>
                  <a:schemeClr val="bg1"/>
                </a:solidFill>
                <a:effectLst/>
                <a:latin typeface="VAG Rounded" panose="02000403040000020004" pitchFamily="2" charset="0"/>
              </a:rPr>
              <a:t>?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i="0">
                <a:solidFill>
                  <a:schemeClr val="bg1"/>
                </a:solidFill>
                <a:effectLst/>
                <a:latin typeface="VAG Rounded" panose="02000403040000020004" pitchFamily="2" charset="0"/>
              </a:rPr>
              <a:t>What would you like to know?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58EB4DD-D36D-D3DF-F9AB-080424459A47}"/>
              </a:ext>
            </a:extLst>
          </p:cNvPr>
          <p:cNvGrpSpPr/>
          <p:nvPr/>
        </p:nvGrpSpPr>
        <p:grpSpPr>
          <a:xfrm>
            <a:off x="714841" y="0"/>
            <a:ext cx="10762317" cy="6858000"/>
            <a:chOff x="714841" y="0"/>
            <a:chExt cx="10762317" cy="68580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D2A00EE-FC73-B3C0-25ED-9C248F4413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4841" y="0"/>
              <a:ext cx="10762317" cy="68580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2481370-F844-0C88-7F8A-8781F1A5BBE3}"/>
                </a:ext>
              </a:extLst>
            </p:cNvPr>
            <p:cNvSpPr txBox="1"/>
            <p:nvPr/>
          </p:nvSpPr>
          <p:spPr>
            <a:xfrm>
              <a:off x="838106" y="161582"/>
              <a:ext cx="4209326" cy="26161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1100" b="1">
                  <a:solidFill>
                    <a:schemeClr val="bg1"/>
                  </a:solidFill>
                  <a:latin typeface="VAG Rounded"/>
                </a:rPr>
                <a:t>Photo Credit: Ivan </a:t>
              </a:r>
              <a:r>
                <a:rPr lang="en-US" sz="1100" b="1" err="1">
                  <a:solidFill>
                    <a:schemeClr val="bg1"/>
                  </a:solidFill>
                  <a:latin typeface="VAG Rounded"/>
                </a:rPr>
                <a:t>Utahenua</a:t>
              </a:r>
              <a:r>
                <a:rPr lang="en-US" sz="1100" b="1">
                  <a:solidFill>
                    <a:schemeClr val="bg1"/>
                  </a:solidFill>
                  <a:latin typeface="VAG Rounded"/>
                </a:rPr>
                <a:t>/Oxfam</a:t>
              </a:r>
              <a:endParaRPr lang="en-US" sz="1100" b="1">
                <a:solidFill>
                  <a:schemeClr val="bg1"/>
                </a:solidFill>
                <a:latin typeface="VAG Rounded"/>
                <a:ea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105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92312-EB04-8F2C-1C03-87C179C5D39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8632" y="4965355"/>
            <a:ext cx="10954733" cy="659219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VAG Rounde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https://www.bbc.co.uk/news/av/science-environment-58959670</a:t>
            </a:r>
            <a:endParaRPr lang="en-GB" sz="4000">
              <a:solidFill>
                <a:schemeClr val="bg1"/>
              </a:solidFill>
              <a:latin typeface="VAG Rounded"/>
              <a:ea typeface="Calibri Light"/>
              <a:cs typeface="Calibri Light"/>
              <a:hlinkClick r:id="" action="ppaction://noaction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69E5EC-F848-C94D-DE60-5B3689F4567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657" t="31939" r="38081" b="12402"/>
          <a:stretch/>
        </p:blipFill>
        <p:spPr>
          <a:xfrm>
            <a:off x="2676095" y="110334"/>
            <a:ext cx="6839809" cy="473119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F6B4DFD-7B49-352A-3BFE-A30DD9743107}"/>
              </a:ext>
            </a:extLst>
          </p:cNvPr>
          <p:cNvSpPr txBox="1"/>
          <p:nvPr/>
        </p:nvSpPr>
        <p:spPr>
          <a:xfrm>
            <a:off x="3886795" y="5748399"/>
            <a:ext cx="5698836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VAG Rounded"/>
                <a:ea typeface="Calibri"/>
                <a:cs typeface="Calibri"/>
              </a:rPr>
              <a:t>Also this... </a:t>
            </a:r>
            <a:r>
              <a:rPr lang="en-GB" dirty="0">
                <a:latin typeface="VAG Rounded"/>
                <a:ea typeface="Calibri"/>
                <a:cs typeface="Calibri"/>
                <a:hlinkClick r:id="rId5"/>
              </a:rPr>
              <a:t>What is Climate Justice? Oxfam GB</a:t>
            </a:r>
            <a:endParaRPr lang="en-GB" dirty="0">
              <a:latin typeface="VAG Rounded"/>
              <a:ea typeface="Calibri"/>
              <a:cs typeface="Calibri"/>
            </a:endParaRPr>
          </a:p>
          <a:p>
            <a:endParaRPr lang="en-GB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2920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E922042-B75A-4A0A-BB0C-8732A97A05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687239"/>
              </p:ext>
            </p:extLst>
          </p:nvPr>
        </p:nvGraphicFramePr>
        <p:xfrm>
          <a:off x="683136" y="1423197"/>
          <a:ext cx="10825728" cy="4269680"/>
        </p:xfrm>
        <a:graphic>
          <a:graphicData uri="http://schemas.openxmlformats.org/drawingml/2006/table">
            <a:tbl>
              <a:tblPr firstRow="1" bandRow="1">
                <a:noFill/>
                <a:tableStyleId>{8799B23B-EC83-4686-B30A-512413B5E67A}</a:tableStyleId>
              </a:tblPr>
              <a:tblGrid>
                <a:gridCol w="8793373">
                  <a:extLst>
                    <a:ext uri="{9D8B030D-6E8A-4147-A177-3AD203B41FA5}">
                      <a16:colId xmlns:a16="http://schemas.microsoft.com/office/drawing/2014/main" val="1648253673"/>
                    </a:ext>
                  </a:extLst>
                </a:gridCol>
                <a:gridCol w="2032355">
                  <a:extLst>
                    <a:ext uri="{9D8B030D-6E8A-4147-A177-3AD203B41FA5}">
                      <a16:colId xmlns:a16="http://schemas.microsoft.com/office/drawing/2014/main" val="1700320179"/>
                    </a:ext>
                  </a:extLst>
                </a:gridCol>
              </a:tblGrid>
              <a:tr h="532356"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1. </a:t>
                      </a:r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Welcome and session guidelines</a:t>
                      </a:r>
                    </a:p>
                  </a:txBody>
                  <a:tcPr marL="228909" marR="114450" marT="114455" marB="114455">
                    <a:lnL w="9525" cap="flat" cmpd="sng" algn="ctr">
                      <a:solidFill>
                        <a:srgbClr val="D8DCDC"/>
                      </a:solidFill>
                      <a:prstDash val="solid"/>
                    </a:lnL>
                    <a:lnR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CDC"/>
                      </a:solidFill>
                      <a:prstDash val="solid"/>
                    </a:lnT>
                    <a:lnB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Slides 2-3</a:t>
                      </a:r>
                    </a:p>
                  </a:txBody>
                  <a:tcPr marL="228909" marR="114450" marT="114455" marB="114455">
                    <a:lnL w="9525" cap="flat" cmpd="sng" algn="ctr">
                      <a:solidFill>
                        <a:srgbClr val="D8DCDC"/>
                      </a:solidFill>
                      <a:prstDash val="solid"/>
                    </a:lnL>
                    <a:lnR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CDC"/>
                      </a:solidFill>
                      <a:prstDash val="solid"/>
                    </a:lnT>
                    <a:lnB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626049"/>
                  </a:ext>
                </a:extLst>
              </a:tr>
              <a:tr h="515869"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2. </a:t>
                      </a:r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Warm Up Activities </a:t>
                      </a:r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/>
                        </a:rPr>
                        <a:t>–</a:t>
                      </a:r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 Exploring My Values &amp; Continuum Line</a:t>
                      </a:r>
                      <a:endParaRPr lang="en-GB" sz="2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VAG Rounded"/>
                        <a:cs typeface="Arial"/>
                      </a:endParaRPr>
                    </a:p>
                  </a:txBody>
                  <a:tcPr marL="228909" marR="114450" marT="114455" marB="114455">
                    <a:lnL w="9525" cap="flat" cmpd="sng" algn="ctr">
                      <a:solidFill>
                        <a:srgbClr val="D8DCDC"/>
                      </a:solidFill>
                      <a:prstDash val="solid"/>
                    </a:lnL>
                    <a:lnR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CDC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Slides 4-7</a:t>
                      </a:r>
                      <a:endParaRPr lang="en-US" b="1" dirty="0"/>
                    </a:p>
                  </a:txBody>
                  <a:tcPr marL="228909" marR="114450" marT="114455" marB="114455">
                    <a:lnL w="9525" cap="flat" cmpd="sng" algn="ctr">
                      <a:solidFill>
                        <a:srgbClr val="D8DCDC"/>
                      </a:solidFill>
                      <a:prstDash val="solid"/>
                    </a:lnL>
                    <a:lnR w="9525" cap="flat" cmpd="sng" algn="ctr">
                      <a:solidFill>
                        <a:srgbClr val="D8DCDC"/>
                      </a:solidFill>
                      <a:prstDash val="solid"/>
                    </a:lnR>
                    <a:lnT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6054789"/>
                  </a:ext>
                </a:extLst>
              </a:tr>
              <a:tr h="519509"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3. </a:t>
                      </a:r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Introducing the Course</a:t>
                      </a:r>
                      <a:endParaRPr lang="en-GB" sz="2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VAG Rounded"/>
                        <a:cs typeface="Arial"/>
                      </a:endParaRPr>
                    </a:p>
                  </a:txBody>
                  <a:tcPr marL="228909" marR="114450" marT="114455" marB="114455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CDC"/>
                      </a:solidFill>
                      <a:prstDash val="solid"/>
                    </a:lnT>
                    <a:lnB w="9525" cap="flat" cmpd="sng" algn="ctr">
                      <a:solidFill>
                        <a:srgbClr val="D8DCDC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Slides 9-12</a:t>
                      </a:r>
                    </a:p>
                  </a:txBody>
                  <a:tcPr marL="228909" marR="114450" marT="114455" marB="114455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9308925"/>
                  </a:ext>
                </a:extLst>
              </a:tr>
              <a:tr h="515869"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4. </a:t>
                      </a:r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Exploring the Climate Emergency</a:t>
                      </a:r>
                    </a:p>
                  </a:txBody>
                  <a:tcPr marL="228909" marR="114450" marT="114455" marB="114455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Slides 13-15</a:t>
                      </a:r>
                    </a:p>
                  </a:txBody>
                  <a:tcPr marL="228909" marR="114450" marT="114455" marB="114455">
                    <a:lnL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92601"/>
                  </a:ext>
                </a:extLst>
              </a:tr>
              <a:tr h="519509"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5. </a:t>
                      </a:r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Climate Justice and Education Policy</a:t>
                      </a:r>
                    </a:p>
                  </a:txBody>
                  <a:tcPr marL="228909" marR="114450" marT="114455" marB="114455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CDC"/>
                      </a:solidFill>
                      <a:prstDash val="solid"/>
                    </a:lnT>
                    <a:lnB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Slide 16</a:t>
                      </a:r>
                    </a:p>
                  </a:txBody>
                  <a:tcPr marL="228909" marR="114450" marT="114455" marB="114455">
                    <a:lnL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704328"/>
                  </a:ext>
                </a:extLst>
              </a:tr>
              <a:tr h="519509"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5</a:t>
                      </a:r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. What is Climate Justice?</a:t>
                      </a:r>
                      <a:endParaRPr lang="en-GB" sz="2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VAG Rounded"/>
                        <a:cs typeface="Arial"/>
                      </a:endParaRPr>
                    </a:p>
                  </a:txBody>
                  <a:tcPr marL="228909" marR="114450" marT="114455" marB="114455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CDC"/>
                      </a:solidFill>
                      <a:prstDash val="solid"/>
                    </a:lnT>
                    <a:lnB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Slides 17-19</a:t>
                      </a:r>
                    </a:p>
                  </a:txBody>
                  <a:tcPr marL="228909" marR="114450" marT="114455" marB="114455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851326"/>
                  </a:ext>
                </a:extLst>
              </a:tr>
              <a:tr h="515869"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6. </a:t>
                      </a:r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Climate Connections</a:t>
                      </a:r>
                      <a:endParaRPr lang="en-GB" sz="2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VAG Rounded"/>
                        <a:cs typeface="Arial"/>
                      </a:endParaRPr>
                    </a:p>
                  </a:txBody>
                  <a:tcPr marL="228909" marR="114450" marT="114455" marB="114455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CDC"/>
                      </a:solidFill>
                      <a:prstDash val="solid"/>
                    </a:lnT>
                    <a:lnB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Slides 20-22</a:t>
                      </a:r>
                    </a:p>
                  </a:txBody>
                  <a:tcPr marL="228909" marR="114450" marT="114455" marB="114455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09622"/>
                  </a:ext>
                </a:extLst>
              </a:tr>
              <a:tr h="472249"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7. </a:t>
                      </a:r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Summary, reflections and pre-reading for Workshop 2 </a:t>
                      </a:r>
                    </a:p>
                  </a:txBody>
                  <a:tcPr marL="228909" marR="114450" marT="114455" marB="114455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C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VAG Rounded"/>
                          <a:cs typeface="Arial"/>
                        </a:rPr>
                        <a:t>Slides 23-25</a:t>
                      </a:r>
                    </a:p>
                  </a:txBody>
                  <a:tcPr marL="228909" marR="114450" marT="114455" marB="114455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908178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54EF9A3-C016-E2FD-ACDA-5190B6481617}"/>
              </a:ext>
            </a:extLst>
          </p:cNvPr>
          <p:cNvSpPr txBox="1"/>
          <p:nvPr/>
        </p:nvSpPr>
        <p:spPr>
          <a:xfrm>
            <a:off x="619399" y="169741"/>
            <a:ext cx="11582433" cy="126188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4400" b="1">
                <a:solidFill>
                  <a:schemeClr val="bg1"/>
                </a:solidFill>
                <a:latin typeface="VAG Rounded"/>
              </a:rPr>
              <a:t>Workshop 1: Climate Justice and Education</a:t>
            </a:r>
          </a:p>
          <a:p>
            <a:r>
              <a:rPr lang="en-GB" sz="3200">
                <a:solidFill>
                  <a:schemeClr val="bg1"/>
                </a:solidFill>
                <a:latin typeface="VAG Rounded"/>
              </a:rPr>
              <a:t>Outline</a:t>
            </a:r>
            <a:endParaRPr lang="en-GB" sz="3200" err="1">
              <a:solidFill>
                <a:schemeClr val="bg1"/>
              </a:solidFill>
              <a:latin typeface="VAG Rounded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9343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AFE9A2C-E582-0EBD-CD6E-23463AD608CA}"/>
              </a:ext>
            </a:extLst>
          </p:cNvPr>
          <p:cNvSpPr/>
          <p:nvPr/>
        </p:nvSpPr>
        <p:spPr>
          <a:xfrm>
            <a:off x="0" y="5373255"/>
            <a:ext cx="12192000" cy="1708727"/>
          </a:xfrm>
          <a:prstGeom prst="rect">
            <a:avLst/>
          </a:prstGeom>
          <a:solidFill>
            <a:srgbClr val="439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06D5992-B817-47FE-A6F2-7608D5A6EB42}"/>
              </a:ext>
            </a:extLst>
          </p:cNvPr>
          <p:cNvSpPr/>
          <p:nvPr/>
        </p:nvSpPr>
        <p:spPr>
          <a:xfrm>
            <a:off x="1082473" y="161929"/>
            <a:ext cx="10082189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GB" sz="2800" b="1">
                <a:solidFill>
                  <a:schemeClr val="bg1"/>
                </a:solidFill>
                <a:latin typeface="VAG Rounded"/>
              </a:rPr>
              <a:t>Climate Connections: Exploring Climate Justice</a:t>
            </a:r>
            <a:br>
              <a:rPr lang="en-GB" sz="2800">
                <a:latin typeface="VAG Rounded" panose="02000403040000020004" pitchFamily="2" charset="0"/>
              </a:rPr>
            </a:br>
            <a:r>
              <a:rPr lang="en-GB" sz="2800">
                <a:solidFill>
                  <a:schemeClr val="bg1"/>
                </a:solidFill>
                <a:latin typeface="VAG Rounded"/>
                <a:cs typeface="Arial"/>
              </a:rPr>
              <a:t>through the United Nations Sustainable</a:t>
            </a:r>
            <a:r>
              <a:rPr lang="en-GB" sz="2800" b="0">
                <a:solidFill>
                  <a:schemeClr val="bg1"/>
                </a:solidFill>
                <a:latin typeface="VAG Rounded"/>
                <a:cs typeface="Arial"/>
              </a:rPr>
              <a:t> Development Goals</a:t>
            </a:r>
            <a:endParaRPr lang="en-GB" sz="2800">
              <a:solidFill>
                <a:schemeClr val="bg1"/>
              </a:solidFill>
              <a:latin typeface="VAG Rounded"/>
            </a:endParaRPr>
          </a:p>
        </p:txBody>
      </p:sp>
      <p:pic>
        <p:nvPicPr>
          <p:cNvPr id="6" name="Picture 5" descr="A chart of goals and goals&#10;&#10;Description automatically generated with medium confidence">
            <a:extLst>
              <a:ext uri="{FF2B5EF4-FFF2-40B4-BE49-F238E27FC236}">
                <a16:creationId xmlns:a16="http://schemas.microsoft.com/office/drawing/2014/main" id="{3ABC74E4-FA06-2003-64E8-5735E1C921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7" b="6528"/>
          <a:stretch/>
        </p:blipFill>
        <p:spPr>
          <a:xfrm>
            <a:off x="3107957" y="1342262"/>
            <a:ext cx="8532170" cy="51663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8119736-561F-0ADE-C21C-702423E43970}"/>
              </a:ext>
            </a:extLst>
          </p:cNvPr>
          <p:cNvSpPr txBox="1"/>
          <p:nvPr/>
        </p:nvSpPr>
        <p:spPr>
          <a:xfrm>
            <a:off x="209775" y="1728296"/>
            <a:ext cx="2898182" cy="3171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>
              <a:lnSpc>
                <a:spcPts val="1639"/>
              </a:lnSpc>
            </a:pPr>
            <a:r>
              <a:rPr lang="en-GB" sz="1600" b="1" i="0" u="none" strike="noStrike">
                <a:solidFill>
                  <a:schemeClr val="bg1"/>
                </a:solidFill>
                <a:latin typeface="VAG Rounded"/>
                <a:ea typeface="Segoe UI"/>
                <a:cs typeface="Segoe UI"/>
              </a:rPr>
              <a:t>Aims</a:t>
            </a:r>
            <a:endParaRPr lang="en-GB" sz="1600" b="0" i="0">
              <a:solidFill>
                <a:schemeClr val="bg1"/>
              </a:solidFill>
              <a:latin typeface="VAG Rounded"/>
              <a:ea typeface="Segoe UI"/>
              <a:cs typeface="Segoe UI"/>
            </a:endParaRPr>
          </a:p>
          <a:p>
            <a:pPr>
              <a:lnSpc>
                <a:spcPts val="1639"/>
              </a:lnSpc>
            </a:pPr>
            <a:endParaRPr lang="en-GB" sz="1600">
              <a:solidFill>
                <a:schemeClr val="bg1"/>
              </a:solidFill>
              <a:latin typeface="VAG Rounded"/>
              <a:ea typeface="Cambria"/>
              <a:cs typeface="Segoe UI"/>
            </a:endParaRPr>
          </a:p>
          <a:p>
            <a:pPr marL="228600" lvl="0" indent="-228600" algn="l" rtl="0">
              <a:lnSpc>
                <a:spcPts val="1639"/>
              </a:lnSpc>
              <a:buFont typeface="Cambria"/>
              <a:buAutoNum type="arabicPeriod"/>
            </a:pPr>
            <a:r>
              <a:rPr lang="en-GB" sz="1600" b="0" i="0" u="none" strike="noStrike">
                <a:solidFill>
                  <a:schemeClr val="bg1"/>
                </a:solidFill>
                <a:latin typeface="VAG Rounded"/>
                <a:ea typeface="Cambria"/>
                <a:cs typeface="Cambria"/>
              </a:rPr>
              <a:t>To identify connections between climate change and the sustainable development goals.</a:t>
            </a:r>
            <a:endParaRPr lang="en-GB" sz="1600" b="0" i="0">
              <a:solidFill>
                <a:schemeClr val="bg1"/>
              </a:solidFill>
              <a:latin typeface="VAG Rounded"/>
              <a:ea typeface="Cambria"/>
              <a:cs typeface="Cambria"/>
            </a:endParaRPr>
          </a:p>
          <a:p>
            <a:pPr>
              <a:lnSpc>
                <a:spcPts val="1639"/>
              </a:lnSpc>
            </a:pPr>
            <a:endParaRPr lang="en-GB" sz="1600">
              <a:solidFill>
                <a:schemeClr val="bg1"/>
              </a:solidFill>
              <a:latin typeface="VAG Rounded"/>
              <a:ea typeface="Cambria"/>
              <a:cs typeface="Cambria"/>
            </a:endParaRPr>
          </a:p>
          <a:p>
            <a:pPr marL="228600" lvl="0" indent="-228600" algn="l" rtl="0">
              <a:lnSpc>
                <a:spcPts val="1639"/>
              </a:lnSpc>
              <a:buFont typeface="Cambria"/>
              <a:buAutoNum type="arabicPeriod" startAt="2"/>
            </a:pPr>
            <a:r>
              <a:rPr lang="en-GB" sz="1600" b="0" i="0" u="none" strike="noStrike">
                <a:solidFill>
                  <a:schemeClr val="bg1"/>
                </a:solidFill>
                <a:latin typeface="VAG Rounded"/>
                <a:ea typeface="Cambria"/>
                <a:cs typeface="Cambria"/>
              </a:rPr>
              <a:t>To recognise the climate emergency as a human rights issue.</a:t>
            </a:r>
            <a:endParaRPr lang="en-GB" sz="1600" b="0" i="0">
              <a:solidFill>
                <a:schemeClr val="bg1"/>
              </a:solidFill>
              <a:latin typeface="VAG Rounded"/>
              <a:ea typeface="Cambria"/>
              <a:cs typeface="Cambria"/>
            </a:endParaRPr>
          </a:p>
          <a:p>
            <a:pPr marL="228600" indent="-228600">
              <a:lnSpc>
                <a:spcPts val="1639"/>
              </a:lnSpc>
              <a:buAutoNum type="arabicPeriod" startAt="2"/>
            </a:pPr>
            <a:endParaRPr lang="en-GB" sz="1600">
              <a:solidFill>
                <a:schemeClr val="bg1"/>
              </a:solidFill>
              <a:latin typeface="VAG Rounded"/>
              <a:ea typeface="Cambria"/>
              <a:cs typeface="Cambria"/>
            </a:endParaRPr>
          </a:p>
          <a:p>
            <a:pPr marL="228600" lvl="0" indent="-228600" algn="l" rtl="0">
              <a:lnSpc>
                <a:spcPts val="1639"/>
              </a:lnSpc>
              <a:buFont typeface="Cambria"/>
              <a:buAutoNum type="arabicPeriod" startAt="3"/>
            </a:pPr>
            <a:r>
              <a:rPr lang="en-GB" sz="1600" b="0" i="0" u="none" strike="noStrike">
                <a:solidFill>
                  <a:schemeClr val="bg1"/>
                </a:solidFill>
                <a:latin typeface="VAG Rounded"/>
                <a:ea typeface="Cambria"/>
                <a:cs typeface="Cambria"/>
              </a:rPr>
              <a:t>To begin to understand that the climate emergency doesn’t affect all people equally.</a:t>
            </a:r>
            <a:r>
              <a:rPr lang="en-GB" sz="1600" b="0" i="0">
                <a:latin typeface="Arial"/>
                <a:ea typeface="Cambria"/>
                <a:cs typeface="Cambria"/>
              </a:rPr>
              <a:t> </a:t>
            </a:r>
            <a:endParaRPr lang="en-GB" sz="1600">
              <a:latin typeface="Arial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03482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4BFE3AC-FD7F-4333-AACE-21EBFDD66F61}"/>
              </a:ext>
            </a:extLst>
          </p:cNvPr>
          <p:cNvSpPr txBox="1"/>
          <p:nvPr/>
        </p:nvSpPr>
        <p:spPr>
          <a:xfrm>
            <a:off x="551927" y="1859401"/>
            <a:ext cx="10596364" cy="307776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AutoNum type="arabicPeriod"/>
            </a:pPr>
            <a:r>
              <a:rPr lang="en-US" sz="2800" b="1">
                <a:solidFill>
                  <a:schemeClr val="bg1"/>
                </a:solidFill>
                <a:latin typeface="VAG Rounded" panose="02000403040000020004" pitchFamily="2" charset="0"/>
              </a:rPr>
              <a:t>Find and circle SDG13 (Climate action)</a:t>
            </a:r>
          </a:p>
          <a:p>
            <a:r>
              <a:rPr lang="en-US" sz="1800">
                <a:solidFill>
                  <a:schemeClr val="bg1"/>
                </a:solidFill>
                <a:latin typeface="VAG Rounded" panose="02000403040000020004" pitchFamily="2" charset="0"/>
              </a:rPr>
              <a:t>This goal is about taking the urgent action that is needed to stop climate change and reduce its impacts on the planet and all the people who live on it.</a:t>
            </a:r>
          </a:p>
          <a:p>
            <a:pPr marL="342900" indent="-342900">
              <a:buAutoNum type="arabicPeriod"/>
            </a:pPr>
            <a:endParaRPr lang="en-US">
              <a:solidFill>
                <a:schemeClr val="bg1"/>
              </a:solidFill>
              <a:latin typeface="VAG Rounded" panose="02000403040000020004" pitchFamily="2" charset="0"/>
              <a:cs typeface="Calibri" panose="020F0502020204030204"/>
            </a:endParaRPr>
          </a:p>
          <a:p>
            <a:pPr marL="342900" indent="-342900">
              <a:buAutoNum type="arabicPeriod"/>
            </a:pPr>
            <a:endParaRPr lang="en-US" sz="2800" b="1">
              <a:solidFill>
                <a:schemeClr val="bg1"/>
              </a:solidFill>
              <a:latin typeface="VAG Rounded" panose="02000403040000020004" pitchFamily="2" charset="0"/>
            </a:endParaRPr>
          </a:p>
          <a:p>
            <a:r>
              <a:rPr lang="en-US" sz="2800" b="1">
                <a:solidFill>
                  <a:schemeClr val="bg1"/>
                </a:solidFill>
                <a:latin typeface="VAG Rounded" panose="02000403040000020004" pitchFamily="2" charset="0"/>
              </a:rPr>
              <a:t>2. Use the statements that you have been given to identify connections between goal 13 and other SDGs</a:t>
            </a:r>
            <a:endParaRPr lang="en-US">
              <a:solidFill>
                <a:schemeClr val="bg1"/>
              </a:solidFill>
              <a:latin typeface="VAG Rounded" panose="02000403040000020004" pitchFamily="2" charset="0"/>
              <a:cs typeface="Calibri"/>
            </a:endParaRPr>
          </a:p>
          <a:p>
            <a:endParaRPr lang="en-US" sz="2800">
              <a:solidFill>
                <a:schemeClr val="bg1"/>
              </a:solidFill>
              <a:latin typeface="VAG Rounded" panose="02000403040000020004" pitchFamily="2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0E62E02-EF51-4ADC-9978-CFBB6377C14A}"/>
              </a:ext>
            </a:extLst>
          </p:cNvPr>
          <p:cNvSpPr/>
          <p:nvPr/>
        </p:nvSpPr>
        <p:spPr>
          <a:xfrm>
            <a:off x="551927" y="357954"/>
            <a:ext cx="7105018" cy="115681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600" b="1">
                <a:latin typeface="VAG Rounded" panose="02000403040000020004" pitchFamily="2" charset="0"/>
              </a:rPr>
              <a:t>Climate Connections</a:t>
            </a:r>
            <a:endParaRPr lang="en-GB" sz="3600" b="1">
              <a:solidFill>
                <a:schemeClr val="tx1"/>
              </a:solidFill>
              <a:latin typeface="VAG Rounded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267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05EBA-7761-2144-823E-5D58AB9F995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45666" y="463346"/>
            <a:ext cx="7262037" cy="106222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sz="4800">
                <a:solidFill>
                  <a:schemeClr val="bg1"/>
                </a:solidFill>
                <a:latin typeface="VAG Rounded" panose="02000403040000020004" pitchFamily="2" charset="0"/>
              </a:rPr>
              <a:t>Feedback</a:t>
            </a:r>
            <a:endParaRPr lang="en-US" sz="4800">
              <a:solidFill>
                <a:schemeClr val="bg1"/>
              </a:solidFill>
              <a:latin typeface="VAG Rounded" panose="0200040304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3EC7AA-7E70-4B9E-BE7D-EBE800F2F212}"/>
              </a:ext>
            </a:extLst>
          </p:cNvPr>
          <p:cNvSpPr txBox="1"/>
          <p:nvPr/>
        </p:nvSpPr>
        <p:spPr>
          <a:xfrm>
            <a:off x="518503" y="1623570"/>
            <a:ext cx="10964250" cy="334412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lvl="0" indent="-457200">
              <a:lnSpc>
                <a:spcPct val="115000"/>
              </a:lnSpc>
              <a:spcAft>
                <a:spcPts val="600"/>
              </a:spcAft>
              <a:buFont typeface="Arial"/>
              <a:buChar char="•"/>
            </a:pPr>
            <a:r>
              <a:rPr lang="en-GB" sz="2800">
                <a:solidFill>
                  <a:schemeClr val="bg1"/>
                </a:solidFill>
                <a:effectLst/>
                <a:latin typeface="VAG Rounded"/>
                <a:ea typeface="Calibri"/>
              </a:rPr>
              <a:t>How is climate change making it difficult to achieve the other SDGs?</a:t>
            </a:r>
            <a:endParaRPr lang="en-US" sz="2800">
              <a:solidFill>
                <a:schemeClr val="bg1"/>
              </a:solidFill>
              <a:latin typeface="VAG Rounded"/>
              <a:ea typeface="Calibri" panose="020F0502020204030204"/>
              <a:cs typeface="Calibri" panose="020F0502020204030204"/>
            </a:endParaRPr>
          </a:p>
          <a:p>
            <a:pPr>
              <a:lnSpc>
                <a:spcPct val="114999"/>
              </a:lnSpc>
              <a:spcAft>
                <a:spcPts val="600"/>
              </a:spcAft>
            </a:pPr>
            <a:endParaRPr lang="en-GB" sz="2800">
              <a:solidFill>
                <a:schemeClr val="bg1"/>
              </a:solidFill>
              <a:latin typeface="VAG Rounded"/>
              <a:ea typeface="Calibri"/>
            </a:endParaRPr>
          </a:p>
          <a:p>
            <a:pPr marL="342900" lvl="0" indent="-342900">
              <a:lnSpc>
                <a:spcPct val="115000"/>
              </a:lnSpc>
              <a:spcAft>
                <a:spcPts val="600"/>
              </a:spcAft>
              <a:buFont typeface="Arial" panose="05050102010706020507" pitchFamily="18" charset="2"/>
              <a:buChar char="•"/>
            </a:pPr>
            <a:r>
              <a:rPr lang="en-GB" sz="2800">
                <a:solidFill>
                  <a:schemeClr val="bg1"/>
                </a:solidFill>
                <a:effectLst/>
                <a:latin typeface="VAG Rounded"/>
                <a:ea typeface="Calibri"/>
              </a:rPr>
              <a:t>How will achieving the other SDGs help to tackle climate change?</a:t>
            </a:r>
            <a:endParaRPr lang="en-GB" sz="2800">
              <a:solidFill>
                <a:schemeClr val="bg1"/>
              </a:solidFill>
              <a:latin typeface="VAG Rounded"/>
              <a:ea typeface="Calibri"/>
            </a:endParaRPr>
          </a:p>
          <a:p>
            <a:pPr>
              <a:lnSpc>
                <a:spcPct val="114999"/>
              </a:lnSpc>
              <a:spcAft>
                <a:spcPts val="600"/>
              </a:spcAft>
            </a:pPr>
            <a:endParaRPr lang="en-GB" sz="2800">
              <a:solidFill>
                <a:schemeClr val="bg1"/>
              </a:solidFill>
              <a:latin typeface="VAG Rounded"/>
              <a:ea typeface="Calibri"/>
              <a:cs typeface="Calibri"/>
            </a:endParaRPr>
          </a:p>
          <a:p>
            <a:pPr marL="342900" indent="-342900">
              <a:lnSpc>
                <a:spcPct val="115000"/>
              </a:lnSpc>
              <a:spcAft>
                <a:spcPts val="600"/>
              </a:spcAft>
              <a:buFont typeface="Arial" panose="05050102010706020507" pitchFamily="18" charset="2"/>
              <a:buChar char="•"/>
            </a:pPr>
            <a:r>
              <a:rPr lang="en-GB" sz="2800">
                <a:solidFill>
                  <a:schemeClr val="bg1"/>
                </a:solidFill>
                <a:effectLst/>
                <a:latin typeface="VAG Rounded"/>
                <a:ea typeface="Calibri"/>
                <a:cs typeface="Calibri"/>
              </a:rPr>
              <a:t>Do these connections between the goals </a:t>
            </a:r>
            <a:r>
              <a:rPr lang="en-GB" sz="2800">
                <a:solidFill>
                  <a:schemeClr val="bg1"/>
                </a:solidFill>
                <a:latin typeface="VAG Rounded"/>
                <a:ea typeface="Calibri"/>
                <a:cs typeface="Calibri"/>
              </a:rPr>
              <a:t>affect </a:t>
            </a:r>
            <a:r>
              <a:rPr lang="en-GB" sz="2800">
                <a:solidFill>
                  <a:schemeClr val="bg1"/>
                </a:solidFill>
                <a:effectLst/>
                <a:latin typeface="VAG Rounded"/>
                <a:ea typeface="Calibri"/>
                <a:cs typeface="Calibri"/>
              </a:rPr>
              <a:t>every person on our planet equally.</a:t>
            </a:r>
            <a:endParaRPr lang="en-GB" sz="2800">
              <a:solidFill>
                <a:schemeClr val="bg1"/>
              </a:solidFill>
              <a:latin typeface="VAG Rounded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040876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419132B-A9DF-4317-8B44-4785C7780C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9125" y="777209"/>
            <a:ext cx="10953750" cy="4511959"/>
          </a:xfrm>
          <a:prstGeom prst="rect">
            <a:avLst/>
          </a:prstGeom>
          <a:noFill/>
        </p:spPr>
        <p:txBody>
          <a:bodyPr lIns="91440" tIns="45720" rIns="91440" bIns="45720" anchor="t">
            <a:normAutofit/>
          </a:bodyPr>
          <a:lstStyle/>
          <a:p>
            <a:r>
              <a:rPr lang="en-GB" sz="3600" b="1">
                <a:solidFill>
                  <a:schemeClr val="bg1"/>
                </a:solidFill>
                <a:latin typeface="VAG Rounded"/>
              </a:rPr>
              <a:t>Summary &amp; reflection: Why does Climate Justice Matter? </a:t>
            </a:r>
            <a:br>
              <a:rPr lang="en-GB" sz="3100">
                <a:latin typeface="VAG Rounded" panose="02000403040000020004" pitchFamily="2" charset="0"/>
              </a:rPr>
            </a:br>
            <a:r>
              <a:rPr lang="en-GB" sz="3100">
                <a:solidFill>
                  <a:schemeClr val="bg1"/>
                </a:solidFill>
                <a:latin typeface="VAG Rounded"/>
              </a:rPr>
              <a:t> </a:t>
            </a:r>
            <a:br>
              <a:rPr lang="en-GB" sz="3100">
                <a:latin typeface="VAG Rounded" panose="02000403040000020004" pitchFamily="2" charset="0"/>
              </a:rPr>
            </a:br>
            <a:r>
              <a:rPr lang="en-GB" sz="3100">
                <a:solidFill>
                  <a:schemeClr val="bg1"/>
                </a:solidFill>
                <a:latin typeface="VAG Rounded"/>
              </a:rPr>
              <a:t>Have a look through the selection of statements about climate justice. Take a few minutes to read them. </a:t>
            </a:r>
            <a:br>
              <a:rPr lang="en-GB" sz="3100">
                <a:latin typeface="VAG Rounded" panose="02000403040000020004" pitchFamily="2" charset="0"/>
              </a:rPr>
            </a:br>
            <a:br>
              <a:rPr lang="en-GB" sz="3100">
                <a:latin typeface="VAG Rounded" panose="02000403040000020004" pitchFamily="2" charset="0"/>
              </a:rPr>
            </a:br>
            <a:r>
              <a:rPr lang="en-GB" sz="3100">
                <a:solidFill>
                  <a:schemeClr val="bg1"/>
                </a:solidFill>
                <a:latin typeface="VAG Rounded"/>
              </a:rPr>
              <a:t>Choose </a:t>
            </a:r>
            <a:r>
              <a:rPr lang="en-GB" sz="3100" b="1">
                <a:solidFill>
                  <a:schemeClr val="bg1"/>
                </a:solidFill>
                <a:latin typeface="VAG Rounded"/>
              </a:rPr>
              <a:t>one</a:t>
            </a:r>
            <a:r>
              <a:rPr lang="en-GB" sz="3100">
                <a:solidFill>
                  <a:schemeClr val="bg1"/>
                </a:solidFill>
                <a:latin typeface="VAG Rounded"/>
              </a:rPr>
              <a:t> statement that resonates with you. Feedback to your group / class about why you chose this statement.</a:t>
            </a:r>
            <a:br>
              <a:rPr lang="en-GB" sz="3100">
                <a:latin typeface="VAG Rounded" panose="02000403040000020004" pitchFamily="2" charset="0"/>
              </a:rPr>
            </a:br>
            <a:br>
              <a:rPr lang="en-GB" sz="3100">
                <a:latin typeface="VAG Rounded" panose="02000403040000020004" pitchFamily="2" charset="0"/>
              </a:rPr>
            </a:br>
            <a:r>
              <a:rPr lang="en-GB" sz="3100">
                <a:solidFill>
                  <a:schemeClr val="bg1"/>
                </a:solidFill>
                <a:latin typeface="VAG Rounded"/>
              </a:rPr>
              <a:t>In your group, draw up a statement that reflects why teachers  should include teaching about climate justice</a:t>
            </a:r>
          </a:p>
        </p:txBody>
      </p:sp>
    </p:spTree>
    <p:extLst>
      <p:ext uri="{BB962C8B-B14F-4D97-AF65-F5344CB8AC3E}">
        <p14:creationId xmlns:p14="http://schemas.microsoft.com/office/powerpoint/2010/main" val="37018275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0A4BE3-2C7A-3159-7B0E-B9FD5F17A6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62;p23">
            <a:extLst>
              <a:ext uri="{FF2B5EF4-FFF2-40B4-BE49-F238E27FC236}">
                <a16:creationId xmlns:a16="http://schemas.microsoft.com/office/drawing/2014/main" id="{47FF5046-CF7D-44C2-5184-799D3398DF5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59343" y="1248900"/>
            <a:ext cx="11473313" cy="4360199"/>
          </a:xfrm>
          <a:prstGeom prst="rect">
            <a:avLst/>
          </a:prstGeom>
          <a:noFill/>
          <a:ln w="50800"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indent="0">
              <a:buNone/>
            </a:pPr>
            <a:r>
              <a:rPr lang="en-GB" sz="3200">
                <a:solidFill>
                  <a:srgbClr val="FFFFFF"/>
                </a:solidFill>
                <a:latin typeface="VAG Rounded" panose="02000403040000020004" pitchFamily="2" charset="0"/>
              </a:rPr>
              <a:t>Complete the following sentences</a:t>
            </a:r>
          </a:p>
          <a:p>
            <a:pPr marL="0" indent="0">
              <a:buNone/>
            </a:pPr>
            <a:endParaRPr lang="en-GB" sz="3200">
              <a:solidFill>
                <a:srgbClr val="FFFFFF"/>
              </a:solidFill>
              <a:latin typeface="VAG Rounded" panose="02000403040000020004" pitchFamily="2" charset="0"/>
            </a:endParaRPr>
          </a:p>
          <a:p>
            <a:pPr marL="0" indent="0">
              <a:buNone/>
            </a:pPr>
            <a:endParaRPr lang="en-GB" sz="3200">
              <a:solidFill>
                <a:srgbClr val="FFFFFF"/>
              </a:solidFill>
              <a:latin typeface="VAG Rounded" panose="02000403040000020004" pitchFamily="2" charset="0"/>
            </a:endParaRPr>
          </a:p>
          <a:p>
            <a:endParaRPr lang="en-GB" sz="2000">
              <a:solidFill>
                <a:srgbClr val="FFFFFF"/>
              </a:solidFill>
              <a:latin typeface="VAG Rounded" panose="02000403040000020004" pitchFamily="2" charset="0"/>
            </a:endParaRPr>
          </a:p>
          <a:p>
            <a:endParaRPr lang="en-GB" sz="2000">
              <a:solidFill>
                <a:srgbClr val="FFFFFF"/>
              </a:solidFill>
              <a:latin typeface="VAG Rounded" panose="02000403040000020004" pitchFamily="2" charset="0"/>
            </a:endParaRPr>
          </a:p>
          <a:p>
            <a:endParaRPr lang="en-GB" sz="2000">
              <a:solidFill>
                <a:srgbClr val="FFFFFF"/>
              </a:solidFill>
              <a:latin typeface="VAG Rounded" panose="02000403040000020004" pitchFamily="2" charset="0"/>
            </a:endParaRPr>
          </a:p>
          <a:p>
            <a:endParaRPr lang="en-GB" sz="2000">
              <a:latin typeface="VAG Rounded" panose="02000403040000020004" pitchFamily="2" charset="0"/>
            </a:endParaRPr>
          </a:p>
        </p:txBody>
      </p:sp>
      <p:sp>
        <p:nvSpPr>
          <p:cNvPr id="5" name="Google Shape;165;p23">
            <a:extLst>
              <a:ext uri="{FF2B5EF4-FFF2-40B4-BE49-F238E27FC236}">
                <a16:creationId xmlns:a16="http://schemas.microsoft.com/office/drawing/2014/main" id="{FDEBFA94-2D77-439C-7D0A-C2866176E041}"/>
              </a:ext>
            </a:extLst>
          </p:cNvPr>
          <p:cNvSpPr txBox="1"/>
          <p:nvPr/>
        </p:nvSpPr>
        <p:spPr>
          <a:xfrm>
            <a:off x="481263" y="2633098"/>
            <a:ext cx="9309281" cy="955263"/>
          </a:xfrm>
          <a:prstGeom prst="rect">
            <a:avLst/>
          </a:prstGeom>
          <a:ln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600"/>
              </a:spcAft>
            </a:pPr>
            <a:r>
              <a:rPr lang="en-GB" sz="3600" b="1">
                <a:solidFill>
                  <a:srgbClr val="FFFFFF"/>
                </a:solidFill>
                <a:latin typeface="VAG Rounded"/>
                <a:ea typeface="Montserrat"/>
                <a:cs typeface="Montserrat"/>
                <a:sym typeface="Montserrat"/>
              </a:rPr>
              <a:t>For me, climate justice means...</a:t>
            </a:r>
            <a:endParaRPr lang="en-GB" sz="3600" b="1">
              <a:solidFill>
                <a:srgbClr val="FFFFFF"/>
              </a:solidFill>
              <a:latin typeface="VAG Rounded"/>
              <a:ea typeface="Montserrat"/>
              <a:cs typeface="Montserra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8356EE-90A2-F25E-3E94-124F0E02455A}"/>
              </a:ext>
            </a:extLst>
          </p:cNvPr>
          <p:cNvSpPr txBox="1"/>
          <p:nvPr/>
        </p:nvSpPr>
        <p:spPr>
          <a:xfrm>
            <a:off x="359342" y="335472"/>
            <a:ext cx="79626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>
                <a:solidFill>
                  <a:schemeClr val="bg1"/>
                </a:solidFill>
                <a:latin typeface="VAG Rounded" panose="02000403040000020004" pitchFamily="2" charset="0"/>
              </a:rPr>
              <a:t>Why does Climate Justice Matter? </a:t>
            </a:r>
            <a:endParaRPr lang="en-GB" sz="3600"/>
          </a:p>
        </p:txBody>
      </p:sp>
      <p:sp>
        <p:nvSpPr>
          <p:cNvPr id="7" name="Google Shape;165;p23">
            <a:extLst>
              <a:ext uri="{FF2B5EF4-FFF2-40B4-BE49-F238E27FC236}">
                <a16:creationId xmlns:a16="http://schemas.microsoft.com/office/drawing/2014/main" id="{FC3ADB72-2082-E689-7B18-93A6A831BBDB}"/>
              </a:ext>
            </a:extLst>
          </p:cNvPr>
          <p:cNvSpPr txBox="1"/>
          <p:nvPr/>
        </p:nvSpPr>
        <p:spPr>
          <a:xfrm>
            <a:off x="481263" y="4069574"/>
            <a:ext cx="10870228" cy="955263"/>
          </a:xfrm>
          <a:prstGeom prst="rect">
            <a:avLst/>
          </a:prstGeom>
          <a:ln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GB" sz="3600" b="1">
                <a:latin typeface="VAG Rounded"/>
              </a:rPr>
              <a:t>For my learners teaching about climate justice means...</a:t>
            </a:r>
          </a:p>
        </p:txBody>
      </p:sp>
    </p:spTree>
    <p:extLst>
      <p:ext uri="{BB962C8B-B14F-4D97-AF65-F5344CB8AC3E}">
        <p14:creationId xmlns:p14="http://schemas.microsoft.com/office/powerpoint/2010/main" val="505893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CC7F91-7769-7E06-A8FD-99B7607950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62;p23">
            <a:extLst>
              <a:ext uri="{FF2B5EF4-FFF2-40B4-BE49-F238E27FC236}">
                <a16:creationId xmlns:a16="http://schemas.microsoft.com/office/drawing/2014/main" id="{F7142851-F8B1-DA99-F842-49CD3B037FA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59343" y="1248900"/>
            <a:ext cx="11473313" cy="4360199"/>
          </a:xfrm>
          <a:prstGeom prst="rect">
            <a:avLst/>
          </a:prstGeom>
          <a:noFill/>
          <a:ln w="50800"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indent="0">
              <a:buNone/>
            </a:pPr>
            <a:endParaRPr lang="en-GB" sz="3200">
              <a:solidFill>
                <a:srgbClr val="FFFFFF"/>
              </a:solidFill>
              <a:latin typeface="VAG Rounded" panose="02000403040000020004" pitchFamily="2" charset="0"/>
            </a:endParaRPr>
          </a:p>
          <a:p>
            <a:pPr marL="0" indent="0">
              <a:buNone/>
            </a:pPr>
            <a:endParaRPr lang="en-GB" sz="3200">
              <a:solidFill>
                <a:srgbClr val="FFFFFF"/>
              </a:solidFill>
              <a:latin typeface="VAG Rounded" panose="02000403040000020004" pitchFamily="2" charset="0"/>
            </a:endParaRPr>
          </a:p>
          <a:p>
            <a:pPr marL="0" indent="0">
              <a:buNone/>
            </a:pPr>
            <a:endParaRPr lang="en-GB" sz="3200">
              <a:solidFill>
                <a:srgbClr val="FFFFFF"/>
              </a:solidFill>
              <a:latin typeface="VAG Rounded" panose="02000403040000020004" pitchFamily="2" charset="0"/>
            </a:endParaRPr>
          </a:p>
          <a:p>
            <a:endParaRPr lang="en-GB" sz="2000">
              <a:solidFill>
                <a:srgbClr val="FFFFFF"/>
              </a:solidFill>
              <a:latin typeface="VAG Rounded" panose="02000403040000020004" pitchFamily="2" charset="0"/>
            </a:endParaRPr>
          </a:p>
          <a:p>
            <a:endParaRPr lang="en-GB" sz="2000">
              <a:solidFill>
                <a:srgbClr val="FFFFFF"/>
              </a:solidFill>
              <a:latin typeface="VAG Rounded" panose="02000403040000020004" pitchFamily="2" charset="0"/>
            </a:endParaRPr>
          </a:p>
          <a:p>
            <a:endParaRPr lang="en-GB" sz="2000">
              <a:solidFill>
                <a:srgbClr val="FFFFFF"/>
              </a:solidFill>
              <a:latin typeface="VAG Rounded" panose="02000403040000020004" pitchFamily="2" charset="0"/>
            </a:endParaRPr>
          </a:p>
          <a:p>
            <a:endParaRPr lang="en-GB" sz="2000">
              <a:latin typeface="VAG Rounded" panose="02000403040000020004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A3CAB2-33B9-D653-9866-D13E52892320}"/>
              </a:ext>
            </a:extLst>
          </p:cNvPr>
          <p:cNvSpPr txBox="1"/>
          <p:nvPr/>
        </p:nvSpPr>
        <p:spPr>
          <a:xfrm>
            <a:off x="568038" y="192700"/>
            <a:ext cx="11622305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>
                <a:solidFill>
                  <a:schemeClr val="bg1"/>
                </a:solidFill>
                <a:latin typeface="VAG Rounded" panose="02000403040000020004" pitchFamily="2" charset="0"/>
                <a:cs typeface="Arial"/>
              </a:rPr>
              <a:t>Pre Reading for Workshop Two: </a:t>
            </a:r>
            <a:endParaRPr lang="en-US" sz="2400">
              <a:solidFill>
                <a:schemeClr val="bg1"/>
              </a:solidFill>
              <a:latin typeface="VAG Rounded" panose="02000403040000020004" pitchFamily="2" charset="0"/>
              <a:ea typeface="Calibri"/>
              <a:cs typeface="Arial"/>
            </a:endParaRPr>
          </a:p>
          <a:p>
            <a:endParaRPr lang="en-GB" sz="2400">
              <a:latin typeface="VAG Rounded" panose="02000403040000020004" pitchFamily="2" charset="0"/>
              <a:cs typeface="Arial"/>
            </a:endParaRPr>
          </a:p>
          <a:p>
            <a:r>
              <a:rPr lang="en-GB" sz="2400" b="1">
                <a:latin typeface="VAG Rounded" panose="02000403040000020004" pitchFamily="2" charset="0"/>
                <a:cs typeface="Arial"/>
                <a:hlinkClick r:id="rId3"/>
              </a:rPr>
              <a:t>Confronting Injustice: Racism and the Environmental Emergency</a:t>
            </a:r>
          </a:p>
          <a:p>
            <a:r>
              <a:rPr lang="en-GB" sz="2400">
                <a:solidFill>
                  <a:schemeClr val="bg1"/>
                </a:solidFill>
                <a:latin typeface="VAG Rounded" panose="02000403040000020004" pitchFamily="2" charset="0"/>
                <a:ea typeface="Calibri"/>
                <a:cs typeface="Arial"/>
              </a:rPr>
              <a:t>Runnymede Trust and Greenpeace</a:t>
            </a:r>
          </a:p>
          <a:p>
            <a:endParaRPr lang="en-GB" sz="3200">
              <a:solidFill>
                <a:srgbClr val="000000"/>
              </a:solidFill>
              <a:latin typeface="VAG Rounded" panose="02000403040000020004" pitchFamily="2" charset="0"/>
              <a:ea typeface="Calibri"/>
              <a:cs typeface="Calibri"/>
            </a:endParaRPr>
          </a:p>
        </p:txBody>
      </p:sp>
      <p:pic>
        <p:nvPicPr>
          <p:cNvPr id="5" name="Picture 4" descr="A screenshot of a video&#10;&#10;AI-generated content may be incorrect.">
            <a:extLst>
              <a:ext uri="{FF2B5EF4-FFF2-40B4-BE49-F238E27FC236}">
                <a16:creationId xmlns:a16="http://schemas.microsoft.com/office/drawing/2014/main" id="{EE30C2D9-5D5D-9EC3-CEE0-261A51F0B2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4777" y="2074953"/>
            <a:ext cx="6102444" cy="340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191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3BA3F0F-CBDC-3069-4A29-9781E1591E1F}"/>
              </a:ext>
            </a:extLst>
          </p:cNvPr>
          <p:cNvSpPr txBox="1">
            <a:spLocks/>
          </p:cNvSpPr>
          <p:nvPr/>
        </p:nvSpPr>
        <p:spPr>
          <a:xfrm>
            <a:off x="0" y="1903631"/>
            <a:ext cx="12192000" cy="4654485"/>
          </a:xfrm>
          <a:prstGeom prst="rect">
            <a:avLst/>
          </a:prstGeom>
          <a:ln w="5080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 algn="ctr">
              <a:lnSpc>
                <a:spcPct val="120000"/>
              </a:lnSpc>
              <a:spcAft>
                <a:spcPts val="600"/>
              </a:spcAft>
            </a:pPr>
            <a:r>
              <a:rPr lang="en-US" sz="2000" b="1" dirty="0">
                <a:solidFill>
                  <a:schemeClr val="bg1"/>
                </a:solidFill>
                <a:latin typeface="VAG Rounded"/>
              </a:rPr>
              <a:t>The development of these Teach Climate Justice resources was funded by the European Union</a:t>
            </a:r>
            <a:br>
              <a:rPr lang="en-US" sz="2000" b="1" dirty="0">
                <a:latin typeface="VAG Rounded" panose="02000403040000020004" pitchFamily="2" charset="0"/>
              </a:rPr>
            </a:br>
            <a:r>
              <a:rPr lang="en-US" sz="2000" b="1" dirty="0">
                <a:solidFill>
                  <a:schemeClr val="bg1"/>
                </a:solidFill>
                <a:latin typeface="VAG Rounded"/>
              </a:rPr>
              <a:t> </a:t>
            </a:r>
          </a:p>
          <a:p>
            <a:pPr indent="-228600" algn="ctr">
              <a:lnSpc>
                <a:spcPct val="120000"/>
              </a:lnSpc>
              <a:spcAft>
                <a:spcPts val="600"/>
              </a:spcAft>
            </a:pPr>
            <a:r>
              <a:rPr lang="en-US" sz="2000" b="1" dirty="0">
                <a:solidFill>
                  <a:schemeClr val="bg1"/>
                </a:solidFill>
                <a:latin typeface="VAG Rounded"/>
              </a:rPr>
              <a:t>The course is designed to be used alongside Oxfam</a:t>
            </a:r>
            <a:r>
              <a:rPr lang="en-US" sz="2000" b="1" dirty="0">
                <a:solidFill>
                  <a:schemeClr val="bg1"/>
                </a:solidFill>
                <a:latin typeface="+mn-lt"/>
              </a:rPr>
              <a:t>’</a:t>
            </a:r>
            <a:r>
              <a:rPr lang="en-US" sz="2000" b="1" dirty="0">
                <a:solidFill>
                  <a:schemeClr val="bg1"/>
                </a:solidFill>
                <a:latin typeface="VAG Rounded"/>
              </a:rPr>
              <a:t>s range of Climate Justice </a:t>
            </a:r>
            <a:r>
              <a:rPr lang="en-US" sz="2000" b="1" dirty="0">
                <a:solidFill>
                  <a:schemeClr val="bg1"/>
                </a:solidFill>
                <a:latin typeface="VAG Rounded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education resources</a:t>
            </a:r>
            <a:endParaRPr lang="en-US" sz="2000" b="1" dirty="0">
              <a:solidFill>
                <a:schemeClr val="bg1"/>
              </a:solidFill>
              <a:latin typeface="VAG Rounded"/>
            </a:endParaRPr>
          </a:p>
          <a:p>
            <a:pPr indent="-228600" algn="ctr">
              <a:lnSpc>
                <a:spcPct val="120000"/>
              </a:lnSpc>
              <a:spcAft>
                <a:spcPts val="600"/>
              </a:spcAft>
            </a:pPr>
            <a:endParaRPr lang="en-US" sz="2000" b="1" dirty="0">
              <a:solidFill>
                <a:schemeClr val="bg1"/>
              </a:solidFill>
              <a:latin typeface="VAG Rounded"/>
            </a:endParaRPr>
          </a:p>
          <a:p>
            <a:pPr indent="-228600" algn="ctr">
              <a:lnSpc>
                <a:spcPct val="120000"/>
              </a:lnSpc>
              <a:spcAft>
                <a:spcPts val="600"/>
              </a:spcAft>
            </a:pPr>
            <a:r>
              <a:rPr lang="en-US" sz="2000" b="1" dirty="0">
                <a:solidFill>
                  <a:schemeClr val="bg1"/>
                </a:solidFill>
                <a:latin typeface="VAG Rounded"/>
              </a:rPr>
              <a:t>For support delivering this course, or for further information, you can contact </a:t>
            </a:r>
            <a:r>
              <a:rPr lang="en-US" sz="2000" b="1" dirty="0">
                <a:solidFill>
                  <a:schemeClr val="bg1"/>
                </a:solidFill>
                <a:latin typeface="VAG Rounde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Liverpool World Centre</a:t>
            </a:r>
            <a:endParaRPr lang="en-GB" sz="2000" dirty="0">
              <a:solidFill>
                <a:schemeClr val="bg1"/>
              </a:solidFill>
              <a:latin typeface="VAG Rounded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169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090A3E2-46A0-48D8-730A-066E6AD538EF}"/>
              </a:ext>
            </a:extLst>
          </p:cNvPr>
          <p:cNvSpPr/>
          <p:nvPr/>
        </p:nvSpPr>
        <p:spPr>
          <a:xfrm>
            <a:off x="1" y="0"/>
            <a:ext cx="12191999" cy="5403981"/>
          </a:xfrm>
          <a:prstGeom prst="rect">
            <a:avLst/>
          </a:prstGeom>
          <a:solidFill>
            <a:srgbClr val="439D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5B54621-51B1-47C3-925A-CB55B65D8DA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8735" y="311907"/>
            <a:ext cx="5709031" cy="1325563"/>
          </a:xfrm>
          <a:prstGeom prst="rect">
            <a:avLst/>
          </a:prstGeom>
          <a:ln w="50800">
            <a:noFill/>
          </a:ln>
        </p:spPr>
        <p:txBody>
          <a:bodyPr>
            <a:normAutofit/>
          </a:bodyPr>
          <a:lstStyle/>
          <a:p>
            <a:r>
              <a:rPr lang="en-GB" sz="4000" b="1">
                <a:solidFill>
                  <a:schemeClr val="bg1"/>
                </a:solidFill>
                <a:latin typeface="VAG Rounded" panose="02000403040000020004" pitchFamily="2" charset="0"/>
              </a:rPr>
              <a:t>Guidelines for the session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A7F196A-923D-42BF-8771-5BCCDA91EC63}"/>
              </a:ext>
            </a:extLst>
          </p:cNvPr>
          <p:cNvSpPr txBox="1">
            <a:spLocks noGrp="1"/>
          </p:cNvSpPr>
          <p:nvPr>
            <p:ph type="body" sz="quarter" idx="4294967295"/>
          </p:nvPr>
        </p:nvSpPr>
        <p:spPr>
          <a:xfrm>
            <a:off x="627271" y="1616388"/>
            <a:ext cx="11565951" cy="363606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lnSpc>
                <a:spcPct val="25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en-GB" sz="2400">
                <a:solidFill>
                  <a:schemeClr val="bg1"/>
                </a:solidFill>
                <a:latin typeface="VAG Rounded"/>
              </a:rPr>
              <a:t>Show respect for the views of others.</a:t>
            </a:r>
            <a:endParaRPr lang="en-GB" sz="2400">
              <a:solidFill>
                <a:schemeClr val="bg1"/>
              </a:solidFill>
              <a:latin typeface="VAG Rounded" panose="02000403040000020004" pitchFamily="2" charset="0"/>
            </a:endParaRPr>
          </a:p>
          <a:p>
            <a:pPr marL="342900" indent="-342900">
              <a:lnSpc>
                <a:spcPct val="25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en-GB" sz="2400">
                <a:solidFill>
                  <a:schemeClr val="bg1"/>
                </a:solidFill>
                <a:latin typeface="VAG Rounded"/>
              </a:rPr>
              <a:t>Challenge the ideas not the people.</a:t>
            </a:r>
            <a:endParaRPr lang="en-GB" sz="2400">
              <a:solidFill>
                <a:schemeClr val="bg1"/>
              </a:solidFill>
              <a:latin typeface="VAG Rounded" panose="02000403040000020004" pitchFamily="2" charset="0"/>
            </a:endParaRPr>
          </a:p>
          <a:p>
            <a:pPr marL="342900" indent="-342900">
              <a:lnSpc>
                <a:spcPct val="25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en-GB" sz="2400">
                <a:solidFill>
                  <a:schemeClr val="bg1"/>
                </a:solidFill>
                <a:latin typeface="VAG Rounded"/>
              </a:rPr>
              <a:t>Use appropriate language </a:t>
            </a:r>
            <a:r>
              <a:rPr lang="en-GB" sz="2400">
                <a:solidFill>
                  <a:schemeClr val="bg1"/>
                </a:solidFill>
                <a:latin typeface="+mj-lt"/>
              </a:rPr>
              <a:t>–</a:t>
            </a:r>
            <a:r>
              <a:rPr lang="en-GB" sz="2400">
                <a:solidFill>
                  <a:schemeClr val="bg1"/>
                </a:solidFill>
                <a:latin typeface="VAG Rounded"/>
              </a:rPr>
              <a:t> no racist or sexist comments.</a:t>
            </a:r>
            <a:endParaRPr lang="en-GB" sz="2400">
              <a:solidFill>
                <a:schemeClr val="bg1"/>
              </a:solidFill>
              <a:latin typeface="VAG Rounded" panose="02000403040000020004" pitchFamily="2" charset="0"/>
            </a:endParaRPr>
          </a:p>
          <a:p>
            <a:pPr marL="342900" indent="-342900">
              <a:lnSpc>
                <a:spcPct val="250000"/>
              </a:lnSpc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en-GB" sz="2400">
                <a:solidFill>
                  <a:schemeClr val="bg1"/>
                </a:solidFill>
                <a:latin typeface="VAG Rounded"/>
              </a:rPr>
              <a:t>Support views with reasons</a:t>
            </a:r>
            <a:endParaRPr lang="en-GB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890C81-2155-9E85-CB75-D37456C00402}"/>
              </a:ext>
            </a:extLst>
          </p:cNvPr>
          <p:cNvSpPr txBox="1"/>
          <p:nvPr/>
        </p:nvSpPr>
        <p:spPr>
          <a:xfrm rot="21004517">
            <a:off x="6587221" y="4856668"/>
            <a:ext cx="4720336" cy="646331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i="1" dirty="0">
                <a:latin typeface="VAG Rounded"/>
                <a:cs typeface="Calibri"/>
              </a:rPr>
              <a:t>***For more on safe spaces for learning see </a:t>
            </a:r>
            <a:r>
              <a:rPr lang="en-US" dirty="0">
                <a:latin typeface="VAG Rounded"/>
                <a:ea typeface="+mn-lt"/>
                <a:cs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Oxfam's Teaching Controversial Issues</a:t>
            </a:r>
            <a:endParaRPr lang="en-US" i="1" dirty="0">
              <a:latin typeface="VAG Rounded"/>
              <a:cs typeface="Calibri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C68A9F2-7C5F-FDC5-7E93-72654CB48F5E}"/>
              </a:ext>
            </a:extLst>
          </p:cNvPr>
          <p:cNvGrpSpPr/>
          <p:nvPr/>
        </p:nvGrpSpPr>
        <p:grpSpPr>
          <a:xfrm>
            <a:off x="6583879" y="311907"/>
            <a:ext cx="5495902" cy="2897522"/>
            <a:chOff x="6583879" y="311907"/>
            <a:chExt cx="5495902" cy="289752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8DF23C5B-40B2-4C15-8114-8524205FC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83879" y="311907"/>
              <a:ext cx="5153817" cy="2641331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640AA58-B609-741B-18EB-A13F3FA6A5BC}"/>
                </a:ext>
              </a:extLst>
            </p:cNvPr>
            <p:cNvSpPr txBox="1"/>
            <p:nvPr/>
          </p:nvSpPr>
          <p:spPr>
            <a:xfrm>
              <a:off x="10142826" y="2932430"/>
              <a:ext cx="19369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>
                  <a:solidFill>
                    <a:schemeClr val="bg1">
                      <a:lumMod val="95000"/>
                    </a:schemeClr>
                  </a:solidFill>
                  <a:latin typeface="VAG Rounded" panose="02000403040000020004" pitchFamily="2" charset="0"/>
                </a:rPr>
                <a:t>Peter</a:t>
              </a:r>
              <a:r>
                <a:rPr lang="en-GB" sz="1200">
                  <a:solidFill>
                    <a:schemeClr val="bg1">
                      <a:lumMod val="95000"/>
                    </a:schemeClr>
                  </a:solidFill>
                </a:rPr>
                <a:t> Linforth / </a:t>
              </a:r>
              <a:r>
                <a:rPr lang="en-GB" sz="1200" i="0">
                  <a:solidFill>
                    <a:schemeClr val="bg1">
                      <a:lumMod val="95000"/>
                    </a:schemeClr>
                  </a:solidFill>
                  <a:effectLst/>
                  <a:latin typeface="Roboto Condensed" panose="02000000000000000000" pitchFamily="2" charset="0"/>
                </a:rPr>
                <a:t>CC0 1.0</a:t>
              </a:r>
              <a:endParaRPr lang="en-GB" sz="120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9498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AB2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C46FB3-DCB2-37E5-6EA7-0302D7EBA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9045844-E4F5-BE4B-96E9-982CDFE5438C}"/>
              </a:ext>
            </a:extLst>
          </p:cNvPr>
          <p:cNvSpPr txBox="1"/>
          <p:nvPr/>
        </p:nvSpPr>
        <p:spPr>
          <a:xfrm>
            <a:off x="1158915" y="2446314"/>
            <a:ext cx="7631464" cy="1045094"/>
          </a:xfrm>
          <a:prstGeom prst="rect">
            <a:avLst/>
          </a:prstGeom>
          <a:noFill/>
          <a:ln w="50800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2400">
                <a:solidFill>
                  <a:schemeClr val="bg1"/>
                </a:solidFill>
                <a:latin typeface="VAG Rounded"/>
                <a:ea typeface="Calibri"/>
              </a:rPr>
              <a:t>What are values?</a:t>
            </a:r>
          </a:p>
          <a:p>
            <a:pPr marL="285750" indent="-285750">
              <a:lnSpc>
                <a:spcPct val="114999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2400">
                <a:solidFill>
                  <a:schemeClr val="bg1"/>
                </a:solidFill>
                <a:latin typeface="VAG Rounded"/>
                <a:ea typeface="Calibri"/>
              </a:rPr>
              <a:t>Why are values important?</a:t>
            </a:r>
            <a:endParaRPr lang="en-GB" sz="2400">
              <a:solidFill>
                <a:schemeClr val="bg1"/>
              </a:solidFill>
              <a:latin typeface="VAG Rounded" panose="02000403040000020004" pitchFamily="2" charset="0"/>
              <a:ea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FAEF8F-AB65-5389-30E7-75FF6DBC5F9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01D90"/>
              </a:clrFrom>
              <a:clrTo>
                <a:srgbClr val="F01D9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7728" y="446066"/>
            <a:ext cx="3423138" cy="555481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B08E7FA-3098-7BB9-726D-801F2DDC2D38}"/>
              </a:ext>
            </a:extLst>
          </p:cNvPr>
          <p:cNvSpPr txBox="1"/>
          <p:nvPr/>
        </p:nvSpPr>
        <p:spPr>
          <a:xfrm>
            <a:off x="861962" y="430755"/>
            <a:ext cx="9296141" cy="107721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000" b="1">
                <a:solidFill>
                  <a:schemeClr val="bg1"/>
                </a:solidFill>
                <a:latin typeface="VAG Rounded"/>
              </a:rPr>
              <a:t>Warm Up Activity</a:t>
            </a:r>
            <a:endParaRPr lang="en-GB" sz="4400" b="1">
              <a:solidFill>
                <a:schemeClr val="bg1"/>
              </a:solidFill>
              <a:latin typeface="VAG Rounded"/>
            </a:endParaRPr>
          </a:p>
          <a:p>
            <a:r>
              <a:rPr lang="en-GB" sz="4400" b="1">
                <a:solidFill>
                  <a:schemeClr val="bg1"/>
                </a:solidFill>
                <a:latin typeface="VAG Rounded"/>
              </a:rPr>
              <a:t>Exploring  values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F15283-B008-3B29-55BA-FDC150D7E105}"/>
              </a:ext>
            </a:extLst>
          </p:cNvPr>
          <p:cNvSpPr txBox="1"/>
          <p:nvPr/>
        </p:nvSpPr>
        <p:spPr>
          <a:xfrm>
            <a:off x="956347" y="4668410"/>
            <a:ext cx="5695887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400">
                <a:solidFill>
                  <a:schemeClr val="bg1"/>
                </a:solidFill>
                <a:latin typeface="VAG Rounded"/>
                <a:ea typeface="+mn-lt"/>
                <a:cs typeface="+mn-lt"/>
              </a:rPr>
              <a:t>For information on values go to</a:t>
            </a:r>
            <a:r>
              <a:rPr lang="en-GB" sz="1400">
                <a:latin typeface="VAG Rounded"/>
                <a:ea typeface="+mn-lt"/>
                <a:cs typeface="+mn-lt"/>
              </a:rPr>
              <a:t> </a:t>
            </a:r>
            <a:r>
              <a:rPr lang="en-GB" sz="1400">
                <a:latin typeface="VAG Rounded"/>
                <a:ea typeface="+mn-lt"/>
                <a:cs typeface="+mn-lt"/>
                <a:hlinkClick r:id="rId4"/>
              </a:rPr>
              <a:t>https://commoncausefoundation.org/</a:t>
            </a:r>
            <a:endParaRPr lang="en-GB" sz="1400">
              <a:latin typeface="VAG Rounded"/>
              <a:ea typeface="+mn-lt"/>
              <a:cs typeface="+mn-lt"/>
            </a:endParaRPr>
          </a:p>
          <a:p>
            <a:endParaRPr lang="en-GB" sz="1400">
              <a:latin typeface="VAG Rounded"/>
              <a:ea typeface="+mn-lt"/>
              <a:cs typeface="+mn-lt"/>
            </a:endParaRPr>
          </a:p>
          <a:p>
            <a:r>
              <a:rPr lang="en-GB" sz="1400">
                <a:solidFill>
                  <a:schemeClr val="bg1"/>
                </a:solidFill>
                <a:latin typeface="VAG Rounded"/>
                <a:ea typeface="+mn-lt"/>
                <a:cs typeface="+mn-lt"/>
              </a:rPr>
              <a:t>Values card images adapted from </a:t>
            </a:r>
            <a:r>
              <a:rPr lang="en-GB" sz="1400">
                <a:latin typeface="VAG Rounded"/>
                <a:ea typeface="+mn-lt"/>
                <a:cs typeface="+mn-lt"/>
                <a:hlinkClick r:id="rId5"/>
              </a:rPr>
              <a:t>Public Interest Research Centre</a:t>
            </a:r>
            <a:endParaRPr lang="en-GB" sz="1400">
              <a:latin typeface="VAG Rounded"/>
            </a:endParaRPr>
          </a:p>
          <a:p>
            <a:endParaRPr lang="en-GB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7271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AB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C394B3E-0DD8-4139-9F6C-61D5E8CD45BA}"/>
              </a:ext>
            </a:extLst>
          </p:cNvPr>
          <p:cNvSpPr txBox="1"/>
          <p:nvPr/>
        </p:nvSpPr>
        <p:spPr>
          <a:xfrm>
            <a:off x="551244" y="1896517"/>
            <a:ext cx="7631464" cy="3453510"/>
          </a:xfrm>
          <a:prstGeom prst="rect">
            <a:avLst/>
          </a:prstGeom>
          <a:noFill/>
          <a:ln w="50800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2400">
                <a:solidFill>
                  <a:schemeClr val="bg1"/>
                </a:solidFill>
                <a:latin typeface="VAG Rounded"/>
                <a:ea typeface="Calibri" panose="020F0502020204030204" pitchFamily="34" charset="0"/>
              </a:rPr>
              <a:t>Trade your</a:t>
            </a:r>
            <a:r>
              <a:rPr lang="en-GB" sz="2400">
                <a:solidFill>
                  <a:schemeClr val="bg1"/>
                </a:solidFill>
                <a:effectLst/>
                <a:latin typeface="VAG Rounded"/>
                <a:ea typeface="Calibri" panose="020F0502020204030204" pitchFamily="34" charset="0"/>
              </a:rPr>
              <a:t> </a:t>
            </a:r>
            <a:r>
              <a:rPr lang="en-GB" sz="2400">
                <a:solidFill>
                  <a:schemeClr val="bg1"/>
                </a:solidFill>
                <a:latin typeface="VAG Rounded"/>
                <a:ea typeface="Calibri" panose="020F0502020204030204" pitchFamily="34" charset="0"/>
              </a:rPr>
              <a:t>4</a:t>
            </a:r>
            <a:r>
              <a:rPr lang="en-GB" sz="2400">
                <a:solidFill>
                  <a:schemeClr val="bg1"/>
                </a:solidFill>
                <a:effectLst/>
                <a:latin typeface="VAG Rounded"/>
                <a:ea typeface="Calibri" panose="020F0502020204030204" pitchFamily="34" charset="0"/>
              </a:rPr>
              <a:t> </a:t>
            </a:r>
            <a:r>
              <a:rPr lang="en-GB" sz="2400">
                <a:solidFill>
                  <a:schemeClr val="bg1"/>
                </a:solidFill>
                <a:latin typeface="VAG Rounded"/>
                <a:ea typeface="Calibri" panose="020F0502020204030204" pitchFamily="34" charset="0"/>
              </a:rPr>
              <a:t>values with other people in the room and get rid of your least favourite.</a:t>
            </a:r>
            <a:endParaRPr lang="en-US">
              <a:solidFill>
                <a:schemeClr val="bg1"/>
              </a:solidFill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2400">
                <a:solidFill>
                  <a:schemeClr val="bg1"/>
                </a:solidFill>
                <a:latin typeface="VAG Rounded"/>
                <a:ea typeface="Calibri" panose="020F0502020204030204" pitchFamily="34" charset="0"/>
              </a:rPr>
              <a:t>Trade at least once and more if you want to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2400">
                <a:solidFill>
                  <a:schemeClr val="bg1"/>
                </a:solidFill>
                <a:latin typeface="VAG Rounded"/>
                <a:ea typeface="Calibri" panose="020F0502020204030204" pitchFamily="34" charset="0"/>
              </a:rPr>
              <a:t>Aim for a hand of values that reflects values you are happy with</a:t>
            </a:r>
            <a:endParaRPr lang="en-GB" sz="2400">
              <a:solidFill>
                <a:schemeClr val="bg1"/>
              </a:solidFill>
              <a:latin typeface="VAG Rounded" panose="02000403040000020004" pitchFamily="2" charset="0"/>
              <a:ea typeface="Calibri" panose="020F0502020204030204" pitchFamily="34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2400">
                <a:solidFill>
                  <a:schemeClr val="bg1"/>
                </a:solidFill>
                <a:effectLst/>
                <a:latin typeface="VAG Rounded"/>
                <a:ea typeface="Calibri" panose="020F0502020204030204" pitchFamily="34" charset="0"/>
              </a:rPr>
              <a:t>Feedback about why these values are important to you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GB">
              <a:solidFill>
                <a:schemeClr val="bg1"/>
              </a:solidFill>
              <a:latin typeface="VAG Rounded" panose="02000403040000020004" pitchFamily="2" charset="0"/>
              <a:ea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1BC47D6-2639-429F-9BBD-37BD3DF6A0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01D90"/>
              </a:clrFrom>
              <a:clrTo>
                <a:srgbClr val="F01D9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6900" y="348160"/>
            <a:ext cx="3423138" cy="555481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C53C15F-77A1-4FA3-B0F4-844D37290358}"/>
              </a:ext>
            </a:extLst>
          </p:cNvPr>
          <p:cNvSpPr txBox="1"/>
          <p:nvPr/>
        </p:nvSpPr>
        <p:spPr>
          <a:xfrm>
            <a:off x="861962" y="430755"/>
            <a:ext cx="929614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>
                <a:solidFill>
                  <a:schemeClr val="bg1"/>
                </a:solidFill>
                <a:latin typeface="VAG Rounded" panose="02000403040000020004" pitchFamily="2" charset="0"/>
              </a:rPr>
              <a:t>Warm Up Activity</a:t>
            </a:r>
            <a:endParaRPr lang="en-GB" sz="4400" b="1">
              <a:solidFill>
                <a:schemeClr val="bg1"/>
              </a:solidFill>
              <a:latin typeface="VAG Rounded" panose="02000403040000020004" pitchFamily="2" charset="0"/>
            </a:endParaRPr>
          </a:p>
          <a:p>
            <a:r>
              <a:rPr lang="en-GB" sz="4400" b="1">
                <a:solidFill>
                  <a:schemeClr val="bg1"/>
                </a:solidFill>
                <a:latin typeface="VAG Rounded" panose="02000403040000020004" pitchFamily="2" charset="0"/>
              </a:rPr>
              <a:t>Exploring my values</a:t>
            </a:r>
          </a:p>
        </p:txBody>
      </p:sp>
    </p:spTree>
    <p:extLst>
      <p:ext uri="{BB962C8B-B14F-4D97-AF65-F5344CB8AC3E}">
        <p14:creationId xmlns:p14="http://schemas.microsoft.com/office/powerpoint/2010/main" val="3520949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AB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BFE72B9-FDD5-4D8C-908B-34DC5B98BCE7}"/>
              </a:ext>
            </a:extLst>
          </p:cNvPr>
          <p:cNvSpPr txBox="1">
            <a:spLocks/>
          </p:cNvSpPr>
          <p:nvPr/>
        </p:nvSpPr>
        <p:spPr>
          <a:xfrm>
            <a:off x="838200" y="284848"/>
            <a:ext cx="10515600" cy="1200341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>
                <a:solidFill>
                  <a:schemeClr val="bg1"/>
                </a:solidFill>
                <a:latin typeface="VAG Rounded"/>
              </a:rPr>
              <a:t>Warm Up Activity</a:t>
            </a:r>
          </a:p>
          <a:p>
            <a:r>
              <a:rPr lang="en-GB" sz="4400" b="1">
                <a:solidFill>
                  <a:schemeClr val="bg1"/>
                </a:solidFill>
                <a:latin typeface="VAG Rounded" panose="02000403040000020004" pitchFamily="2" charset="0"/>
                <a:cs typeface="Arial" panose="020B0604020202020204" pitchFamily="34" charset="0"/>
              </a:rPr>
              <a:t>Continuum line</a:t>
            </a:r>
            <a:endParaRPr lang="en-GB">
              <a:solidFill>
                <a:schemeClr val="bg1"/>
              </a:solidFill>
              <a:latin typeface="VAG Rounded" panose="02000403040000020004" pitchFamily="2" charset="0"/>
            </a:endParaRP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6FB01852-1628-4841-AFD8-EB4FD71124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14" t="3049" r="11291"/>
          <a:stretch/>
        </p:blipFill>
        <p:spPr>
          <a:xfrm>
            <a:off x="848032" y="1743484"/>
            <a:ext cx="10357954" cy="352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455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AB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BFE72B9-FDD5-4D8C-908B-34DC5B98BCE7}"/>
              </a:ext>
            </a:extLst>
          </p:cNvPr>
          <p:cNvSpPr txBox="1">
            <a:spLocks/>
          </p:cNvSpPr>
          <p:nvPr/>
        </p:nvSpPr>
        <p:spPr>
          <a:xfrm>
            <a:off x="732692" y="204948"/>
            <a:ext cx="10515600" cy="1047941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>
                <a:solidFill>
                  <a:schemeClr val="bg1"/>
                </a:solidFill>
                <a:latin typeface="VAG Rounded" panose="02000403040000020004" pitchFamily="2" charset="0"/>
                <a:cs typeface="Arial" panose="020B0604020202020204" pitchFamily="34" charset="0"/>
              </a:rPr>
              <a:t>Continuum Line Statements</a:t>
            </a:r>
            <a:endParaRPr lang="en-GB" sz="5400">
              <a:solidFill>
                <a:schemeClr val="bg1"/>
              </a:solidFill>
              <a:latin typeface="VAG Rounded" panose="02000403040000020004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D300BB-54DF-4D6C-91CC-0B39A0F1C9A1}"/>
              </a:ext>
            </a:extLst>
          </p:cNvPr>
          <p:cNvSpPr/>
          <p:nvPr/>
        </p:nvSpPr>
        <p:spPr>
          <a:xfrm>
            <a:off x="445477" y="1101969"/>
            <a:ext cx="11013831" cy="4431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816610" indent="-4572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chemeClr val="bg1"/>
                </a:solidFill>
                <a:effectLst/>
                <a:latin typeface="VAG Rounded"/>
              </a:rPr>
              <a:t>Climate change is better tackled by governments rather than individuals</a:t>
            </a:r>
            <a:endParaRPr lang="en-US" sz="2600" b="0">
              <a:solidFill>
                <a:schemeClr val="bg1"/>
              </a:solidFill>
              <a:effectLst/>
              <a:latin typeface="VAG Rounded"/>
            </a:endParaRPr>
          </a:p>
          <a:p>
            <a:pPr marL="816610" indent="-4572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chemeClr val="bg1"/>
                </a:solidFill>
                <a:effectLst/>
                <a:latin typeface="VAG Rounded"/>
              </a:rPr>
              <a:t>Teachers should encourage students to take action on climate change</a:t>
            </a:r>
            <a:endParaRPr lang="en-US" sz="2600" b="0">
              <a:solidFill>
                <a:schemeClr val="bg1"/>
              </a:solidFill>
              <a:effectLst/>
              <a:latin typeface="VAG Rounded"/>
            </a:endParaRPr>
          </a:p>
          <a:p>
            <a:pPr marL="816610" indent="-4572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chemeClr val="bg1"/>
                </a:solidFill>
                <a:effectLst/>
                <a:latin typeface="VAG Rounded"/>
              </a:rPr>
              <a:t>Pupils taking part in social action can feel less anxious about the climate emergency</a:t>
            </a:r>
            <a:endParaRPr lang="en-US" sz="2600" b="0">
              <a:solidFill>
                <a:schemeClr val="bg1"/>
              </a:solidFill>
              <a:effectLst/>
              <a:latin typeface="VAG Rounded"/>
            </a:endParaRPr>
          </a:p>
          <a:p>
            <a:pPr marL="816610" indent="-4572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b="1" dirty="0">
                <a:solidFill>
                  <a:schemeClr val="bg1"/>
                </a:solidFill>
                <a:effectLst/>
                <a:latin typeface="VAG Rounded"/>
              </a:rPr>
              <a:t>Teachers have a responsibility to encourage young people to use their voice and influence others in their community</a:t>
            </a:r>
            <a:endParaRPr lang="en-US" sz="2600" b="0">
              <a:solidFill>
                <a:schemeClr val="bg1"/>
              </a:solidFill>
              <a:effectLst/>
              <a:latin typeface="VAG Rounded"/>
            </a:endParaRPr>
          </a:p>
        </p:txBody>
      </p:sp>
    </p:spTree>
    <p:extLst>
      <p:ext uri="{BB962C8B-B14F-4D97-AF65-F5344CB8AC3E}">
        <p14:creationId xmlns:p14="http://schemas.microsoft.com/office/powerpoint/2010/main" val="413195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AB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FD300BB-54DF-4D6C-91CC-0B39A0F1C9A1}"/>
              </a:ext>
            </a:extLst>
          </p:cNvPr>
          <p:cNvSpPr/>
          <p:nvPr/>
        </p:nvSpPr>
        <p:spPr>
          <a:xfrm>
            <a:off x="1180622" y="1127056"/>
            <a:ext cx="9830755" cy="41324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>
                <a:latin typeface="VAG Rounded" panose="02000403040000020004" pitchFamily="2" charset="0"/>
              </a:rPr>
              <a:t>Optional activity: Paired discussion</a:t>
            </a:r>
          </a:p>
          <a:p>
            <a:pPr algn="ctr"/>
            <a:endParaRPr lang="en-GB" sz="4400" b="1">
              <a:latin typeface="VAG Rounded" panose="02000403040000020004" pitchFamily="2" charset="0"/>
            </a:endParaRPr>
          </a:p>
          <a:p>
            <a:pPr algn="ctr"/>
            <a:r>
              <a:rPr lang="en-GB" sz="3600">
                <a:latin typeface="VAG Rounded" panose="02000403040000020004" pitchFamily="2" charset="0"/>
              </a:rPr>
              <a:t>Why have you signed up for this training?</a:t>
            </a:r>
          </a:p>
          <a:p>
            <a:pPr algn="ctr"/>
            <a:r>
              <a:rPr lang="en-GB" sz="3600">
                <a:latin typeface="VAG Rounded" panose="02000403040000020004" pitchFamily="2" charset="0"/>
              </a:rPr>
              <a:t>What are you hoping to gain from the workshops?</a:t>
            </a:r>
          </a:p>
          <a:p>
            <a:pPr algn="ctr"/>
            <a:endParaRPr lang="en-GB" sz="3600">
              <a:latin typeface="VAG Rounded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907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9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9B10FD-C88A-5742-9918-4D1352E888E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29586" y="1314365"/>
            <a:ext cx="3474199" cy="4183757"/>
          </a:xfrm>
          <a:prstGeom prst="rect">
            <a:avLst/>
          </a:prstGeom>
          <a:solidFill>
            <a:srgbClr val="8DAB25"/>
          </a:solidFill>
          <a:ln w="57150">
            <a:solidFill>
              <a:schemeClr val="bg1"/>
            </a:solidFill>
          </a:ln>
          <a:effectLst>
            <a:softEdge rad="25400"/>
          </a:effectLst>
        </p:spPr>
        <p:txBody>
          <a:bodyPr lIns="91440" tIns="45720" rIns="91440" bIns="45720" anchor="t"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110000"/>
              <a:buNone/>
            </a:pPr>
            <a:r>
              <a:rPr lang="en-US" sz="2400" b="1" dirty="0">
                <a:solidFill>
                  <a:schemeClr val="bg1"/>
                </a:solidFill>
                <a:latin typeface="VAG Rounded"/>
              </a:rPr>
              <a:t>Workshop One:</a:t>
            </a:r>
          </a:p>
          <a:p>
            <a:pPr marL="0" indent="0" algn="ctr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110000"/>
              <a:buNone/>
            </a:pPr>
            <a:r>
              <a:rPr lang="en-US" sz="2400" b="1" u="sng" dirty="0">
                <a:solidFill>
                  <a:schemeClr val="bg1"/>
                </a:solidFill>
                <a:latin typeface="VAG Rounded"/>
              </a:rPr>
              <a:t>Climate Justice and Education </a:t>
            </a:r>
          </a:p>
          <a:p>
            <a:pPr marL="0" indent="0" algn="ctr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110000"/>
              <a:buNone/>
            </a:pPr>
            <a:r>
              <a:rPr lang="en-US" sz="1800" i="1" dirty="0">
                <a:solidFill>
                  <a:schemeClr val="bg1"/>
                </a:solidFill>
                <a:latin typeface="VAG Rounded"/>
              </a:rPr>
              <a:t>(relevance)</a:t>
            </a:r>
          </a:p>
          <a:p>
            <a:pPr marL="457200" indent="-4572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110000"/>
              <a:buFont typeface="+mj-lt"/>
              <a:buAutoNum type="arabicPeriod"/>
            </a:pPr>
            <a:r>
              <a:rPr lang="en-US" sz="1800" dirty="0">
                <a:solidFill>
                  <a:schemeClr val="bg1"/>
                </a:solidFill>
                <a:latin typeface="VAG Rounded"/>
              </a:rPr>
              <a:t>What does education for climate justice mean? </a:t>
            </a:r>
          </a:p>
          <a:p>
            <a:pPr marL="457200" indent="-4572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110000"/>
              <a:buFont typeface="+mj-lt"/>
              <a:buAutoNum type="arabicPeriod"/>
            </a:pPr>
            <a:r>
              <a:rPr lang="en-US" sz="1800" dirty="0">
                <a:solidFill>
                  <a:schemeClr val="bg1"/>
                </a:solidFill>
                <a:latin typeface="VAG Rounded"/>
              </a:rPr>
              <a:t>How is education for climate justice relevant to teaching? 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88E1469-FD2E-C74E-BDAD-D02F6E5B222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119585" y="1314368"/>
            <a:ext cx="3610653" cy="4183754"/>
          </a:xfrm>
          <a:prstGeom prst="rect">
            <a:avLst/>
          </a:prstGeom>
          <a:solidFill>
            <a:srgbClr val="8DAB25"/>
          </a:solidFill>
          <a:ln w="57150">
            <a:solidFill>
              <a:schemeClr val="bg1"/>
            </a:solidFill>
          </a:ln>
          <a:effectLst>
            <a:softEdge rad="25400"/>
          </a:effectLst>
        </p:spPr>
        <p:txBody>
          <a:bodyPr lIns="91440" tIns="45720" rIns="91440" bIns="45720" anchor="t">
            <a:no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110000"/>
              <a:buNone/>
            </a:pPr>
            <a:r>
              <a:rPr lang="en-US" sz="2400" b="1" dirty="0">
                <a:solidFill>
                  <a:schemeClr val="bg1"/>
                </a:solidFill>
                <a:latin typeface="VAG Rounded"/>
              </a:rPr>
              <a:t>Workshop Three:</a:t>
            </a:r>
          </a:p>
          <a:p>
            <a:pPr marL="0" indent="0" algn="ctr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110000"/>
              <a:buNone/>
            </a:pPr>
            <a:r>
              <a:rPr lang="en-US" sz="2400" b="1" u="sng" dirty="0">
                <a:solidFill>
                  <a:schemeClr val="bg1"/>
                </a:solidFill>
                <a:latin typeface="VAG Rounded"/>
              </a:rPr>
              <a:t>Climate Justice in the Classroom</a:t>
            </a:r>
          </a:p>
          <a:p>
            <a:pPr marL="0" indent="0" algn="ctr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110000"/>
              <a:buNone/>
            </a:pPr>
            <a:r>
              <a:rPr lang="en-US" sz="1800" i="1" dirty="0">
                <a:solidFill>
                  <a:schemeClr val="bg1"/>
                </a:solidFill>
                <a:latin typeface="VAG Rounded"/>
              </a:rPr>
              <a:t>(application)</a:t>
            </a:r>
          </a:p>
          <a:p>
            <a:pPr marL="457200" indent="-4572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110000"/>
              <a:buFont typeface="+mj-lt"/>
              <a:buAutoNum type="arabicPeriod"/>
            </a:pPr>
            <a:r>
              <a:rPr lang="en-US" sz="1800" dirty="0">
                <a:solidFill>
                  <a:schemeClr val="bg1"/>
                </a:solidFill>
                <a:latin typeface="VAG Rounded"/>
              </a:rPr>
              <a:t>Where do we see climate justice in the classroom? </a:t>
            </a:r>
          </a:p>
          <a:p>
            <a:pPr marL="457200" indent="-4572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110000"/>
              <a:buFont typeface="+mj-lt"/>
              <a:buAutoNum type="arabicPeriod"/>
            </a:pPr>
            <a:r>
              <a:rPr lang="en-US" sz="1800" dirty="0">
                <a:solidFill>
                  <a:schemeClr val="bg1"/>
                </a:solidFill>
                <a:latin typeface="VAG Rounded"/>
              </a:rPr>
              <a:t>How do we </a:t>
            </a:r>
            <a:r>
              <a:rPr lang="en-GB" sz="1800" dirty="0">
                <a:solidFill>
                  <a:schemeClr val="bg1"/>
                </a:solidFill>
                <a:latin typeface="VAG Rounded"/>
              </a:rPr>
              <a:t>empower young people to act in support of climate justice?  </a:t>
            </a:r>
          </a:p>
          <a:p>
            <a:pPr marL="457200" indent="-457200">
              <a:spcBef>
                <a:spcPts val="600"/>
              </a:spcBef>
              <a:buClr>
                <a:schemeClr val="bg1"/>
              </a:buClr>
              <a:buFont typeface="+mj-lt"/>
              <a:buAutoNum type="arabicPeriod"/>
            </a:pPr>
            <a:endParaRPr lang="en-US" sz="1800">
              <a:solidFill>
                <a:schemeClr val="bg1"/>
              </a:solidFill>
              <a:latin typeface="VAG Rounded" panose="02000403040000020004" pitchFamily="2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0DBC905-2379-C54D-A2DA-AB84629759C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216191" y="1314365"/>
            <a:ext cx="3610652" cy="4183758"/>
          </a:xfrm>
          <a:prstGeom prst="rect">
            <a:avLst/>
          </a:prstGeom>
          <a:solidFill>
            <a:srgbClr val="8DAB25"/>
          </a:solidFill>
          <a:ln w="57150">
            <a:solidFill>
              <a:schemeClr val="bg1"/>
            </a:solidFill>
          </a:ln>
          <a:effectLst>
            <a:softEdge rad="25400"/>
          </a:effectLst>
        </p:spPr>
        <p:txBody>
          <a:bodyPr lIns="91440" tIns="45720" rIns="91440" bIns="45720" anchor="t"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110000"/>
              <a:buNone/>
            </a:pPr>
            <a:r>
              <a:rPr lang="en-US" sz="2400" b="1" dirty="0">
                <a:solidFill>
                  <a:schemeClr val="bg1"/>
                </a:solidFill>
                <a:latin typeface="VAG Rounded"/>
              </a:rPr>
              <a:t>Workshop Two:</a:t>
            </a:r>
          </a:p>
          <a:p>
            <a:pPr marL="0" indent="0" algn="ctr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110000"/>
              <a:buNone/>
            </a:pPr>
            <a:r>
              <a:rPr lang="en-US" sz="2400" b="1" u="sng" dirty="0">
                <a:solidFill>
                  <a:schemeClr val="bg1"/>
                </a:solidFill>
                <a:latin typeface="VAG Rounded"/>
              </a:rPr>
              <a:t>Climate Justice and Intersectionality</a:t>
            </a:r>
          </a:p>
          <a:p>
            <a:pPr marL="0" indent="0" algn="ctr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110000"/>
              <a:buNone/>
            </a:pPr>
            <a:r>
              <a:rPr lang="en-US" sz="1800" i="1" dirty="0">
                <a:solidFill>
                  <a:schemeClr val="bg1"/>
                </a:solidFill>
                <a:latin typeface="VAG Rounded"/>
              </a:rPr>
              <a:t>(understanding)</a:t>
            </a:r>
          </a:p>
          <a:p>
            <a:pPr marL="457200" indent="-4572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110000"/>
              <a:buFont typeface="+mj-lt"/>
              <a:buAutoNum type="arabicPeriod"/>
            </a:pPr>
            <a:r>
              <a:rPr lang="en-US" sz="1800" dirty="0">
                <a:solidFill>
                  <a:schemeClr val="bg1"/>
                </a:solidFill>
                <a:latin typeface="VAG Rounded"/>
              </a:rPr>
              <a:t>What is the link between intersectionality and climate justice? </a:t>
            </a:r>
          </a:p>
          <a:p>
            <a:pPr marL="457200" indent="-4572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110000"/>
              <a:buFont typeface="+mj-lt"/>
              <a:buAutoNum type="arabicPeriod"/>
            </a:pPr>
            <a:r>
              <a:rPr lang="en-US" sz="1800" dirty="0">
                <a:solidFill>
                  <a:schemeClr val="bg1"/>
                </a:solidFill>
                <a:latin typeface="VAG Rounded"/>
              </a:rPr>
              <a:t>What does climate justice look like on a global level? </a:t>
            </a:r>
          </a:p>
          <a:p>
            <a:pPr marL="457200" indent="-457200">
              <a:spcBef>
                <a:spcPts val="600"/>
              </a:spcBef>
              <a:buClr>
                <a:schemeClr val="bg1"/>
              </a:buClr>
              <a:buFont typeface="+mj-lt"/>
              <a:buAutoNum type="arabicPeriod"/>
            </a:pPr>
            <a:endParaRPr lang="en-US" sz="1800">
              <a:solidFill>
                <a:schemeClr val="bg1"/>
              </a:solidFill>
              <a:latin typeface="VAG Rounded" panose="02000403040000020004" pitchFamily="2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FFC29EF-E21F-4D70-BE47-11CD9B0E33A7}"/>
              </a:ext>
            </a:extLst>
          </p:cNvPr>
          <p:cNvSpPr/>
          <p:nvPr/>
        </p:nvSpPr>
        <p:spPr>
          <a:xfrm>
            <a:off x="171679" y="325949"/>
            <a:ext cx="11822725" cy="6504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latin typeface="VAG Rounded" panose="02000403040000020004" pitchFamily="2" charset="0"/>
              </a:rPr>
              <a:t>The Three Teach Climate Justice Sessions</a:t>
            </a:r>
            <a:endParaRPr lang="en-GB" sz="3600">
              <a:solidFill>
                <a:schemeClr val="tx1"/>
              </a:solidFill>
              <a:latin typeface="VAG Rounded" panose="020004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22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9" grpId="0" uiExpand="1" build="p" animBg="1"/>
      <p:bldP spid="11" grpId="0" uiExpand="1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da4c19a-80c9-47ad-9413-54e69e6043f7">
      <Terms xmlns="http://schemas.microsoft.com/office/infopath/2007/PartnerControls"/>
    </lcf76f155ced4ddcb4097134ff3c332f>
    <TaxCatchAll xmlns="dd9383bb-573a-43b2-bebe-ce49b251b91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0F1F1A7B3EEE4A9FBD3029B0F172BC" ma:contentTypeVersion="19" ma:contentTypeDescription="Create a new document." ma:contentTypeScope="" ma:versionID="351deb2b02914d8f48813414df881344">
  <xsd:schema xmlns:xsd="http://www.w3.org/2001/XMLSchema" xmlns:xs="http://www.w3.org/2001/XMLSchema" xmlns:p="http://schemas.microsoft.com/office/2006/metadata/properties" xmlns:ns2="dda4c19a-80c9-47ad-9413-54e69e6043f7" xmlns:ns3="dd9383bb-573a-43b2-bebe-ce49b251b912" targetNamespace="http://schemas.microsoft.com/office/2006/metadata/properties" ma:root="true" ma:fieldsID="c8d6aa53198aa33f7137c24bd785e535" ns2:_="" ns3:_="">
    <xsd:import namespace="dda4c19a-80c9-47ad-9413-54e69e6043f7"/>
    <xsd:import namespace="dd9383bb-573a-43b2-bebe-ce49b251b9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a4c19a-80c9-47ad-9413-54e69e6043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9d58010-b399-4c97-81fa-3c3bf847332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9383bb-573a-43b2-bebe-ce49b251b91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552fa59-9469-4327-9cfa-fa7d2e9355a5}" ma:internalName="TaxCatchAll" ma:showField="CatchAllData" ma:web="dd9383bb-573a-43b2-bebe-ce49b251b9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2B2A5CE-6F94-4AB4-9FE9-287C6B6FE054}">
  <ds:schemaRefs>
    <ds:schemaRef ds:uri="dd9383bb-573a-43b2-bebe-ce49b251b912"/>
    <ds:schemaRef ds:uri="dda4c19a-80c9-47ad-9413-54e69e6043f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8E35502-27CF-466B-942B-1C3BBD2C464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8BFBE6-306F-4E92-8EAD-FF31970809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a4c19a-80c9-47ad-9413-54e69e6043f7"/>
    <ds:schemaRef ds:uri="dd9383bb-573a-43b2-bebe-ce49b251b91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1779</Words>
  <Application>Microsoft Office PowerPoint</Application>
  <PresentationFormat>Widescreen</PresentationFormat>
  <Paragraphs>207</Paragraphs>
  <Slides>26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7" baseType="lpstr">
      <vt:lpstr>Aptos</vt:lpstr>
      <vt:lpstr>Arial</vt:lpstr>
      <vt:lpstr>Calibri</vt:lpstr>
      <vt:lpstr>Cambria</vt:lpstr>
      <vt:lpstr>GuardianTextSans</vt:lpstr>
      <vt:lpstr>Oxfam TSTAR PRO</vt:lpstr>
      <vt:lpstr>Roboto Condensed</vt:lpstr>
      <vt:lpstr>Tsar</vt:lpstr>
      <vt:lpstr>VAG Rounded</vt:lpstr>
      <vt:lpstr>Wingdings</vt:lpstr>
      <vt:lpstr>Office Theme</vt:lpstr>
      <vt:lpstr>Teach Climate Justice Preparing trainee teachers to incorporate the human impact of climate change into their classroom practice </vt:lpstr>
      <vt:lpstr>PowerPoint Presentation</vt:lpstr>
      <vt:lpstr>Guidelines for the session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Teach Climate Justice  Course Learning Outcomes </vt:lpstr>
      <vt:lpstr>PowerPoint Presentation</vt:lpstr>
      <vt:lpstr>PowerPoint Presentation</vt:lpstr>
      <vt:lpstr>PowerPoint Presentation</vt:lpstr>
      <vt:lpstr>PowerPoint Presentation</vt:lpstr>
      <vt:lpstr>Post It Ideas  - Why should we consider teaching about climate emergency in our classrooms?  - Write at least 3 reasons on separate post it notes </vt:lpstr>
      <vt:lpstr>PowerPoint Presentation</vt:lpstr>
      <vt:lpstr>What is Climate Justice ?</vt:lpstr>
      <vt:lpstr>PowerPoint Presentation</vt:lpstr>
      <vt:lpstr>https://www.bbc.co.uk/news/av/science-environment-58959670</vt:lpstr>
      <vt:lpstr>PowerPoint Presentation</vt:lpstr>
      <vt:lpstr>PowerPoint Presentation</vt:lpstr>
      <vt:lpstr>Feedback</vt:lpstr>
      <vt:lpstr>Summary &amp; reflection: Why does Climate Justice Matter?    Have a look through the selection of statements about climate justice. Take a few minutes to read them.   Choose one statement that resonates with you. Feedback to your group / class about why you chose this statement.  In your group, draw up a statement that reflects why teachers  should include teaching about climate justice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Teaching about Climate Justice:     Preparing trainee teachers  to incorporate the human impact of climate change  and other complex issues into their classroom practice</dc:title>
  <dc:creator>Jacquie Ayre</dc:creator>
  <cp:lastModifiedBy>Karen Wynne</cp:lastModifiedBy>
  <cp:revision>38</cp:revision>
  <cp:lastPrinted>2023-01-17T10:15:35Z</cp:lastPrinted>
  <dcterms:created xsi:type="dcterms:W3CDTF">2021-11-23T10:46:01Z</dcterms:created>
  <dcterms:modified xsi:type="dcterms:W3CDTF">2025-11-13T14:48:28Z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0x010100450F1F1A7B3EEE4A9FBD3029B0F172BC</vt:lpwstr>
  </property>
  <property fmtid="{D5CDD505-2E9C-101B-9397-08002B2CF9AE}" pid="3" name="MediaServiceImageTags">
    <vt:lpwstr/>
  </property>
</Properties>
</file>